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61" r:id="rId10"/>
    <p:sldId id="262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8" r:id="rId22"/>
    <p:sldId id="290" r:id="rId23"/>
    <p:sldId id="273" r:id="rId24"/>
    <p:sldId id="274" r:id="rId25"/>
    <p:sldId id="284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6858000" cy="9906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20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B39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B39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B39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78552" y="71627"/>
            <a:ext cx="1607820" cy="390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652" y="186943"/>
            <a:ext cx="611469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B39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352" y="4936235"/>
            <a:ext cx="6559295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products/g-suite/helping-businesses-and-schools-stay-connected-in-response-to-coronavirus" TargetMode="External"/><Relationship Id="rId2" Type="http://schemas.openxmlformats.org/officeDocument/2006/relationships/hyperlink" Target="https://gsuite.google.ru/intl/ru/products/me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ueconf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9227509?hl=ru&amp;ref_topic=9257984" TargetMode="External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@mob-edu.ru" TargetMode="External"/><Relationship Id="rId2" Type="http://schemas.openxmlformats.org/officeDocument/2006/relationships/hyperlink" Target="mailto:tech-support@mob-edu.r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400"/>
            <a:ext cx="6890588" cy="10058400"/>
            <a:chOff x="0" y="-239300"/>
            <a:chExt cx="6890588" cy="10058400"/>
          </a:xfrm>
        </p:grpSpPr>
        <p:sp>
          <p:nvSpPr>
            <p:cNvPr id="3" name="object 3"/>
            <p:cNvSpPr/>
            <p:nvPr/>
          </p:nvSpPr>
          <p:spPr>
            <a:xfrm>
              <a:off x="0" y="-239300"/>
              <a:ext cx="6890588" cy="1005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73935"/>
              <a:ext cx="3810000" cy="1259205"/>
            </a:xfrm>
            <a:custGeom>
              <a:avLst/>
              <a:gdLst/>
              <a:ahLst/>
              <a:cxnLst/>
              <a:rect l="l" t="t" r="r" b="b"/>
              <a:pathLst>
                <a:path w="3810000" h="1259205">
                  <a:moveTo>
                    <a:pt x="3810000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3320669" y="1258824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451" y="2001011"/>
              <a:ext cx="3089148" cy="792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202679"/>
              <a:ext cx="2705100" cy="266700"/>
            </a:xfrm>
            <a:custGeom>
              <a:avLst/>
              <a:gdLst/>
              <a:ahLst/>
              <a:cxnLst/>
              <a:rect l="l" t="t" r="r" b="b"/>
              <a:pathLst>
                <a:path w="2705100" h="266700">
                  <a:moveTo>
                    <a:pt x="257175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571750" y="266700"/>
                  </a:lnTo>
                  <a:lnTo>
                    <a:pt x="2613904" y="259902"/>
                  </a:lnTo>
                  <a:lnTo>
                    <a:pt x="2650510" y="240974"/>
                  </a:lnTo>
                  <a:lnTo>
                    <a:pt x="2679375" y="212110"/>
                  </a:lnTo>
                  <a:lnTo>
                    <a:pt x="2698303" y="175503"/>
                  </a:lnTo>
                  <a:lnTo>
                    <a:pt x="2705100" y="133350"/>
                  </a:lnTo>
                  <a:lnTo>
                    <a:pt x="2698303" y="91196"/>
                  </a:lnTo>
                  <a:lnTo>
                    <a:pt x="2679375" y="54589"/>
                  </a:lnTo>
                  <a:lnTo>
                    <a:pt x="2650510" y="25725"/>
                  </a:lnTo>
                  <a:lnTo>
                    <a:pt x="2613904" y="6797"/>
                  </a:lnTo>
                  <a:lnTo>
                    <a:pt x="2571750" y="0"/>
                  </a:lnTo>
                  <a:close/>
                </a:path>
              </a:pathLst>
            </a:custGeom>
            <a:solidFill>
              <a:srgbClr val="B64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5939" y="4382355"/>
            <a:ext cx="685495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i="1" spc="55" dirty="0" err="1" smtClean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200" b="1" i="1" spc="55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200" b="1" i="1" spc="55" dirty="0" smtClean="0">
                <a:solidFill>
                  <a:srgbClr val="2B3977"/>
                </a:solidFill>
                <a:latin typeface="Arial"/>
                <a:cs typeface="Arial"/>
              </a:rPr>
              <a:t>дистанционного обучения</a:t>
            </a:r>
            <a:r>
              <a:rPr sz="2200" b="1" i="1" spc="-2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200" b="1" i="1" spc="-80" dirty="0" smtClean="0">
                <a:solidFill>
                  <a:srgbClr val="2B3977"/>
                </a:solidFill>
                <a:latin typeface="Arial"/>
                <a:cs typeface="Arial"/>
              </a:rPr>
              <a:t>с  </a:t>
            </a:r>
            <a:r>
              <a:rPr sz="2200" b="1" i="1" spc="40" dirty="0">
                <a:solidFill>
                  <a:srgbClr val="2B3977"/>
                </a:solidFill>
                <a:latin typeface="Arial"/>
                <a:cs typeface="Arial"/>
              </a:rPr>
              <a:t>использованием </a:t>
            </a:r>
            <a:r>
              <a:rPr sz="2200" b="1" i="1" spc="-35" dirty="0">
                <a:solidFill>
                  <a:srgbClr val="2B3977"/>
                </a:solidFill>
                <a:latin typeface="Arial"/>
                <a:cs typeface="Arial"/>
              </a:rPr>
              <a:t>возможностей </a:t>
            </a:r>
            <a:r>
              <a:rPr sz="2200" b="1" i="1" spc="40" dirty="0">
                <a:solidFill>
                  <a:srgbClr val="2B3977"/>
                </a:solidFill>
                <a:latin typeface="Arial"/>
                <a:cs typeface="Arial"/>
              </a:rPr>
              <a:t>цифровой  </a:t>
            </a:r>
            <a:r>
              <a:rPr sz="2200" b="1" i="1" spc="-20" dirty="0" err="1">
                <a:solidFill>
                  <a:srgbClr val="2B3977"/>
                </a:solidFill>
                <a:latin typeface="Arial"/>
                <a:cs typeface="Arial"/>
              </a:rPr>
              <a:t>образовательной</a:t>
            </a:r>
            <a:r>
              <a:rPr sz="2200" b="1" i="1" spc="-2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200" b="1" i="1" spc="-2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200" b="1" i="1" spc="45" dirty="0" err="1" smtClean="0">
                <a:solidFill>
                  <a:srgbClr val="2B3977"/>
                </a:solidFill>
                <a:latin typeface="Arial"/>
                <a:cs typeface="Arial"/>
              </a:rPr>
              <a:t>среды</a:t>
            </a:r>
            <a:r>
              <a:rPr lang="ru-RU" sz="22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200" b="1" i="1" spc="65" dirty="0" smtClean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7552" y="8436965"/>
            <a:ext cx="3108960" cy="7785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2000" spc="70" dirty="0">
                <a:solidFill>
                  <a:srgbClr val="344591"/>
                </a:solidFill>
                <a:latin typeface="Arial Narrow"/>
                <a:cs typeface="Arial Narrow"/>
              </a:rPr>
              <a:t>Методические</a:t>
            </a:r>
            <a:r>
              <a:rPr sz="2000" spc="-5" dirty="0">
                <a:solidFill>
                  <a:srgbClr val="344591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344591"/>
                </a:solidFill>
                <a:latin typeface="Arial Narrow"/>
                <a:cs typeface="Arial Narrow"/>
              </a:rPr>
              <a:t>рекомендации</a:t>
            </a:r>
            <a:endParaRPr sz="2000" dirty="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2000" spc="70" dirty="0">
                <a:solidFill>
                  <a:srgbClr val="344591"/>
                </a:solidFill>
                <a:latin typeface="Arial Narrow"/>
                <a:cs typeface="Arial Narrow"/>
              </a:rPr>
              <a:t>Москва, </a:t>
            </a:r>
            <a:r>
              <a:rPr sz="2000" spc="90" dirty="0">
                <a:solidFill>
                  <a:srgbClr val="344591"/>
                </a:solidFill>
                <a:latin typeface="Arial Narrow"/>
                <a:cs typeface="Arial Narrow"/>
              </a:rPr>
              <a:t>2020</a:t>
            </a:r>
            <a:r>
              <a:rPr sz="2000" spc="30" dirty="0">
                <a:solidFill>
                  <a:srgbClr val="344591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344591"/>
                </a:solidFill>
                <a:latin typeface="Arial Narrow"/>
                <a:cs typeface="Arial Narrow"/>
              </a:rPr>
              <a:t>г.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81788"/>
            <a:ext cx="6066790" cy="271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83840">
              <a:lnSpc>
                <a:spcPct val="100000"/>
              </a:lnSpc>
              <a:spcBef>
                <a:spcPts val="100"/>
              </a:spcBef>
            </a:pPr>
            <a:r>
              <a:rPr sz="2100" b="1" i="1" spc="60" dirty="0">
                <a:solidFill>
                  <a:srgbClr val="2B3977"/>
                </a:solidFill>
                <a:latin typeface="Arial"/>
                <a:cs typeface="Arial"/>
              </a:rPr>
              <a:t>РАСПИСАНИЕ  </a:t>
            </a:r>
            <a:r>
              <a:rPr lang="ru-RU" sz="2100" b="1" i="1" spc="20" dirty="0" smtClean="0">
                <a:solidFill>
                  <a:srgbClr val="2B3977"/>
                </a:solidFill>
                <a:latin typeface="Arial"/>
                <a:cs typeface="Arial"/>
              </a:rPr>
              <a:t>ОНЛАЙН-УРОКОВ</a:t>
            </a:r>
            <a:endParaRPr sz="21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495"/>
              </a:spcBef>
            </a:pP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Онлайн-уроки в форме видеоконференции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провод</a:t>
            </a:r>
            <a:r>
              <a:rPr lang="ru-RU" sz="16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я</a:t>
            </a:r>
            <a:r>
              <a:rPr sz="16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тся</a:t>
            </a:r>
            <a:r>
              <a:rPr sz="16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соответствии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расписанием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600" spc="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уроков</a:t>
            </a:r>
            <a:r>
              <a:rPr lang="ru-RU"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, составленным на период реализации дистанционного учебного процесса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endParaRPr lang="ru-RU" sz="1600" spc="4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12700" marR="5080" algn="just">
              <a:lnSpc>
                <a:spcPct val="100000"/>
              </a:lnSpc>
              <a:spcBef>
                <a:spcPts val="1495"/>
              </a:spcBef>
            </a:pPr>
            <a:r>
              <a:rPr lang="ru-RU" sz="1600" b="1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РЕКОМЕНДАЦИЯ!</a:t>
            </a:r>
          </a:p>
          <a:p>
            <a:pPr marL="12700" marR="5080" algn="just">
              <a:lnSpc>
                <a:spcPct val="100000"/>
              </a:lnSpc>
              <a:spcBef>
                <a:spcPts val="1495"/>
              </a:spcBef>
            </a:pPr>
            <a:r>
              <a:rPr sz="1600" spc="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При</a:t>
            </a:r>
            <a:r>
              <a:rPr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составлении  </a:t>
            </a:r>
            <a:r>
              <a:rPr sz="1600" spc="35" dirty="0" err="1">
                <a:solidFill>
                  <a:srgbClr val="2B3977"/>
                </a:solidFill>
                <a:latin typeface="Arial Narrow"/>
                <a:cs typeface="Arial Narrow"/>
              </a:rPr>
              <a:t>расписания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онлайн-уроков</a:t>
            </a:r>
            <a:r>
              <a:rPr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85" dirty="0">
                <a:solidFill>
                  <a:srgbClr val="2B3977"/>
                </a:solidFill>
                <a:latin typeface="Arial Narrow"/>
                <a:cs typeface="Arial Narrow"/>
              </a:rPr>
              <a:t>нужно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ограничивать </a:t>
            </a:r>
            <a:r>
              <a:rPr sz="1600" spc="40" dirty="0" err="1">
                <a:solidFill>
                  <a:srgbClr val="2B3977"/>
                </a:solidFill>
                <a:latin typeface="Arial Narrow"/>
                <a:cs typeface="Arial Narrow"/>
              </a:rPr>
              <a:t>количество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уроков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чтобы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перегружать</a:t>
            </a:r>
            <a:r>
              <a:rPr sz="1600" spc="1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интернет-трафик.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2990367"/>
            <a:ext cx="5486400" cy="3562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8" y="6705600"/>
            <a:ext cx="5500352" cy="189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10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52400" y="8763000"/>
            <a:ext cx="7010400" cy="743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200" dirty="0" smtClean="0">
                <a:latin typeface="Arial Narrow"/>
                <a:cs typeface="Arial Narrow"/>
              </a:rPr>
              <a:t>*ИЗ – интернет-занятие </a:t>
            </a:r>
          </a:p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200" dirty="0" smtClean="0">
                <a:latin typeface="Arial Narrow"/>
                <a:cs typeface="Arial Narrow"/>
              </a:rPr>
              <a:t>*ИУ – интернет-урок</a:t>
            </a:r>
          </a:p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200" dirty="0" smtClean="0">
                <a:latin typeface="Arial Narrow"/>
                <a:cs typeface="Arial Narrow"/>
              </a:rPr>
              <a:t>*ЗОО – задание с открытым ответом</a:t>
            </a:r>
            <a:endParaRPr sz="12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08" y="81788"/>
            <a:ext cx="463677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>
              <a:lnSpc>
                <a:spcPct val="100000"/>
              </a:lnSpc>
              <a:spcBef>
                <a:spcPts val="100"/>
              </a:spcBef>
            </a:pPr>
            <a:r>
              <a:rPr sz="2100" b="1" i="1" spc="125" dirty="0">
                <a:solidFill>
                  <a:srgbClr val="2B3977"/>
                </a:solidFill>
                <a:latin typeface="Arial"/>
                <a:cs typeface="Arial"/>
              </a:rPr>
              <a:t>МОДЕЛИ </a:t>
            </a:r>
            <a:r>
              <a:rPr sz="2100" b="1" i="1" spc="105" dirty="0">
                <a:solidFill>
                  <a:srgbClr val="2B3977"/>
                </a:solidFill>
                <a:latin typeface="Arial"/>
                <a:cs typeface="Arial"/>
              </a:rPr>
              <a:t>ОРГАНИЗАЦИИ  </a:t>
            </a:r>
            <a:r>
              <a:rPr sz="2100" b="1" i="1" spc="100" dirty="0">
                <a:solidFill>
                  <a:srgbClr val="2B3977"/>
                </a:solidFill>
                <a:latin typeface="Arial"/>
                <a:cs typeface="Arial"/>
              </a:rPr>
              <a:t>ДИСТАНЦИОННОГО</a:t>
            </a:r>
            <a:r>
              <a:rPr sz="2100" b="1" i="1" spc="-1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ОБУЧЕНИЯ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000" b="1" i="1" spc="80" dirty="0">
                <a:solidFill>
                  <a:srgbClr val="2B3977"/>
                </a:solidFill>
                <a:latin typeface="Arial"/>
                <a:cs typeface="Arial"/>
              </a:rPr>
              <a:t>Модель </a:t>
            </a:r>
            <a:r>
              <a:rPr sz="2000" b="1" i="1" spc="60" dirty="0">
                <a:solidFill>
                  <a:srgbClr val="2B3977"/>
                </a:solidFill>
                <a:latin typeface="Arial"/>
                <a:cs typeface="Arial"/>
              </a:rPr>
              <a:t>«Классический</a:t>
            </a:r>
            <a:r>
              <a:rPr sz="2000" b="1" i="1" spc="-14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000" b="1" i="1" spc="90" dirty="0">
                <a:solidFill>
                  <a:srgbClr val="2B3977"/>
                </a:solidFill>
                <a:latin typeface="Arial"/>
                <a:cs typeface="Arial"/>
              </a:rPr>
              <a:t>урок»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0300" y="7498080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29" h="504825">
                <a:moveTo>
                  <a:pt x="1827276" y="0"/>
                </a:moveTo>
                <a:lnTo>
                  <a:pt x="0" y="0"/>
                </a:lnTo>
                <a:lnTo>
                  <a:pt x="0" y="504444"/>
                </a:lnTo>
                <a:lnTo>
                  <a:pt x="1827276" y="504444"/>
                </a:lnTo>
                <a:lnTo>
                  <a:pt x="1827276" y="0"/>
                </a:lnTo>
                <a:close/>
              </a:path>
            </a:pathLst>
          </a:custGeom>
          <a:solidFill>
            <a:srgbClr val="088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0300" y="7498080"/>
            <a:ext cx="1827530" cy="5048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06730">
              <a:lnSpc>
                <a:spcPct val="100000"/>
              </a:lnSpc>
              <a:spcBef>
                <a:spcPts val="310"/>
              </a:spcBef>
            </a:pP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офлайн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0322" y="7544079"/>
            <a:ext cx="253365" cy="409575"/>
          </a:xfrm>
          <a:custGeom>
            <a:avLst/>
            <a:gdLst/>
            <a:ahLst/>
            <a:cxnLst/>
            <a:rect l="l" t="t" r="r" b="b"/>
            <a:pathLst>
              <a:path w="253364" h="409575">
                <a:moveTo>
                  <a:pt x="158305" y="380301"/>
                </a:moveTo>
                <a:lnTo>
                  <a:pt x="94983" y="380301"/>
                </a:lnTo>
                <a:lnTo>
                  <a:pt x="98221" y="391871"/>
                </a:lnTo>
                <a:lnTo>
                  <a:pt x="105156" y="401154"/>
                </a:lnTo>
                <a:lnTo>
                  <a:pt x="114922" y="407327"/>
                </a:lnTo>
                <a:lnTo>
                  <a:pt x="126644" y="409562"/>
                </a:lnTo>
                <a:lnTo>
                  <a:pt x="138379" y="407327"/>
                </a:lnTo>
                <a:lnTo>
                  <a:pt x="148145" y="401154"/>
                </a:lnTo>
                <a:lnTo>
                  <a:pt x="155079" y="391871"/>
                </a:lnTo>
                <a:lnTo>
                  <a:pt x="158305" y="380301"/>
                </a:lnTo>
                <a:close/>
              </a:path>
              <a:path w="253364" h="409575">
                <a:moveTo>
                  <a:pt x="189966" y="337896"/>
                </a:moveTo>
                <a:lnTo>
                  <a:pt x="183642" y="331546"/>
                </a:lnTo>
                <a:lnTo>
                  <a:pt x="69659" y="331546"/>
                </a:lnTo>
                <a:lnTo>
                  <a:pt x="63322" y="337896"/>
                </a:lnTo>
                <a:lnTo>
                  <a:pt x="63322" y="354469"/>
                </a:lnTo>
                <a:lnTo>
                  <a:pt x="69659" y="360807"/>
                </a:lnTo>
                <a:lnTo>
                  <a:pt x="183642" y="360807"/>
                </a:lnTo>
                <a:lnTo>
                  <a:pt x="189966" y="354469"/>
                </a:lnTo>
                <a:lnTo>
                  <a:pt x="189966" y="337896"/>
                </a:lnTo>
                <a:close/>
              </a:path>
              <a:path w="253364" h="409575">
                <a:moveTo>
                  <a:pt x="189966" y="289140"/>
                </a:moveTo>
                <a:lnTo>
                  <a:pt x="183642" y="282790"/>
                </a:lnTo>
                <a:lnTo>
                  <a:pt x="69659" y="282790"/>
                </a:lnTo>
                <a:lnTo>
                  <a:pt x="63322" y="289140"/>
                </a:lnTo>
                <a:lnTo>
                  <a:pt x="63322" y="305714"/>
                </a:lnTo>
                <a:lnTo>
                  <a:pt x="69659" y="312051"/>
                </a:lnTo>
                <a:lnTo>
                  <a:pt x="183642" y="312051"/>
                </a:lnTo>
                <a:lnTo>
                  <a:pt x="189966" y="305714"/>
                </a:lnTo>
                <a:lnTo>
                  <a:pt x="189966" y="289140"/>
                </a:lnTo>
                <a:close/>
              </a:path>
              <a:path w="253364" h="409575">
                <a:moveTo>
                  <a:pt x="253301" y="125310"/>
                </a:moveTo>
                <a:lnTo>
                  <a:pt x="242620" y="76593"/>
                </a:lnTo>
                <a:lnTo>
                  <a:pt x="224561" y="50279"/>
                </a:lnTo>
                <a:lnTo>
                  <a:pt x="224561" y="125310"/>
                </a:lnTo>
                <a:lnTo>
                  <a:pt x="224561" y="129222"/>
                </a:lnTo>
                <a:lnTo>
                  <a:pt x="224066" y="129222"/>
                </a:lnTo>
                <a:lnTo>
                  <a:pt x="223342" y="137972"/>
                </a:lnTo>
                <a:lnTo>
                  <a:pt x="221945" y="146646"/>
                </a:lnTo>
                <a:lnTo>
                  <a:pt x="205816" y="184048"/>
                </a:lnTo>
                <a:lnTo>
                  <a:pt x="200685" y="190157"/>
                </a:lnTo>
                <a:lnTo>
                  <a:pt x="192570" y="200583"/>
                </a:lnTo>
                <a:lnTo>
                  <a:pt x="185102" y="211366"/>
                </a:lnTo>
                <a:lnTo>
                  <a:pt x="178358" y="222516"/>
                </a:lnTo>
                <a:lnTo>
                  <a:pt x="172440" y="234035"/>
                </a:lnTo>
                <a:lnTo>
                  <a:pt x="81343" y="234035"/>
                </a:lnTo>
                <a:lnTo>
                  <a:pt x="60934" y="200583"/>
                </a:lnTo>
                <a:lnTo>
                  <a:pt x="48171" y="184048"/>
                </a:lnTo>
                <a:lnTo>
                  <a:pt x="43713" y="177482"/>
                </a:lnTo>
                <a:lnTo>
                  <a:pt x="30365" y="137972"/>
                </a:lnTo>
                <a:lnTo>
                  <a:pt x="29705" y="125310"/>
                </a:lnTo>
                <a:lnTo>
                  <a:pt x="37871" y="87884"/>
                </a:lnTo>
                <a:lnTo>
                  <a:pt x="58877" y="57302"/>
                </a:lnTo>
                <a:lnTo>
                  <a:pt x="89649" y="36588"/>
                </a:lnTo>
                <a:lnTo>
                  <a:pt x="127139" y="28765"/>
                </a:lnTo>
                <a:lnTo>
                  <a:pt x="164617" y="36525"/>
                </a:lnTo>
                <a:lnTo>
                  <a:pt x="195389" y="57111"/>
                </a:lnTo>
                <a:lnTo>
                  <a:pt x="216395" y="87680"/>
                </a:lnTo>
                <a:lnTo>
                  <a:pt x="224561" y="125310"/>
                </a:lnTo>
                <a:lnTo>
                  <a:pt x="224561" y="50279"/>
                </a:lnTo>
                <a:lnTo>
                  <a:pt x="215366" y="36880"/>
                </a:lnTo>
                <a:lnTo>
                  <a:pt x="203288" y="28765"/>
                </a:lnTo>
                <a:lnTo>
                  <a:pt x="175412" y="10058"/>
                </a:lnTo>
                <a:lnTo>
                  <a:pt x="126644" y="0"/>
                </a:lnTo>
                <a:lnTo>
                  <a:pt x="77876" y="10058"/>
                </a:lnTo>
                <a:lnTo>
                  <a:pt x="37934" y="36880"/>
                </a:lnTo>
                <a:lnTo>
                  <a:pt x="10680" y="76593"/>
                </a:lnTo>
                <a:lnTo>
                  <a:pt x="0" y="125310"/>
                </a:lnTo>
                <a:lnTo>
                  <a:pt x="0" y="129705"/>
                </a:lnTo>
                <a:lnTo>
                  <a:pt x="8763" y="173583"/>
                </a:lnTo>
                <a:lnTo>
                  <a:pt x="30683" y="209664"/>
                </a:lnTo>
                <a:lnTo>
                  <a:pt x="39509" y="221043"/>
                </a:lnTo>
                <a:lnTo>
                  <a:pt x="47917" y="234530"/>
                </a:lnTo>
                <a:lnTo>
                  <a:pt x="55143" y="247650"/>
                </a:lnTo>
                <a:lnTo>
                  <a:pt x="60401" y="257937"/>
                </a:lnTo>
                <a:lnTo>
                  <a:pt x="61861" y="261340"/>
                </a:lnTo>
                <a:lnTo>
                  <a:pt x="65265" y="263296"/>
                </a:lnTo>
                <a:lnTo>
                  <a:pt x="188023" y="263296"/>
                </a:lnTo>
                <a:lnTo>
                  <a:pt x="191427" y="261340"/>
                </a:lnTo>
                <a:lnTo>
                  <a:pt x="192900" y="257937"/>
                </a:lnTo>
                <a:lnTo>
                  <a:pt x="198158" y="247650"/>
                </a:lnTo>
                <a:lnTo>
                  <a:pt x="222605" y="209664"/>
                </a:lnTo>
                <a:lnTo>
                  <a:pt x="229247" y="201358"/>
                </a:lnTo>
                <a:lnTo>
                  <a:pt x="235216" y="192544"/>
                </a:lnTo>
                <a:lnTo>
                  <a:pt x="250736" y="152006"/>
                </a:lnTo>
                <a:lnTo>
                  <a:pt x="253301" y="129705"/>
                </a:lnTo>
                <a:lnTo>
                  <a:pt x="253301" y="1253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236" y="7502652"/>
            <a:ext cx="1827530" cy="504825"/>
          </a:xfrm>
          <a:custGeom>
            <a:avLst/>
            <a:gdLst/>
            <a:ahLst/>
            <a:cxnLst/>
            <a:rect l="l" t="t" r="r" b="b"/>
            <a:pathLst>
              <a:path w="1827530" h="504825">
                <a:moveTo>
                  <a:pt x="1827276" y="0"/>
                </a:moveTo>
                <a:lnTo>
                  <a:pt x="0" y="0"/>
                </a:lnTo>
                <a:lnTo>
                  <a:pt x="0" y="504444"/>
                </a:lnTo>
                <a:lnTo>
                  <a:pt x="1827276" y="504444"/>
                </a:lnTo>
                <a:lnTo>
                  <a:pt x="1827276" y="0"/>
                </a:lnTo>
                <a:close/>
              </a:path>
            </a:pathLst>
          </a:custGeom>
          <a:solidFill>
            <a:srgbClr val="088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4236" y="7502652"/>
            <a:ext cx="1827530" cy="5048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310"/>
              </a:spcBef>
            </a:pP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онлайн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552" y="7519085"/>
            <a:ext cx="419100" cy="454025"/>
            <a:chOff x="417552" y="7519085"/>
            <a:chExt cx="419100" cy="454025"/>
          </a:xfrm>
        </p:grpSpPr>
        <p:sp>
          <p:nvSpPr>
            <p:cNvPr id="9" name="object 9"/>
            <p:cNvSpPr/>
            <p:nvPr/>
          </p:nvSpPr>
          <p:spPr>
            <a:xfrm>
              <a:off x="566656" y="7668282"/>
              <a:ext cx="120270" cy="1196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550" y="7519085"/>
              <a:ext cx="419100" cy="454025"/>
            </a:xfrm>
            <a:custGeom>
              <a:avLst/>
              <a:gdLst/>
              <a:ahLst/>
              <a:cxnLst/>
              <a:rect l="l" t="t" r="r" b="b"/>
              <a:pathLst>
                <a:path w="419100" h="454025">
                  <a:moveTo>
                    <a:pt x="57772" y="201853"/>
                  </a:moveTo>
                  <a:lnTo>
                    <a:pt x="53060" y="197142"/>
                  </a:lnTo>
                  <a:lnTo>
                    <a:pt x="4699" y="197142"/>
                  </a:lnTo>
                  <a:lnTo>
                    <a:pt x="0" y="201853"/>
                  </a:lnTo>
                  <a:lnTo>
                    <a:pt x="0" y="213461"/>
                  </a:lnTo>
                  <a:lnTo>
                    <a:pt x="4699" y="218173"/>
                  </a:lnTo>
                  <a:lnTo>
                    <a:pt x="53060" y="218173"/>
                  </a:lnTo>
                  <a:lnTo>
                    <a:pt x="57772" y="213461"/>
                  </a:lnTo>
                  <a:lnTo>
                    <a:pt x="57772" y="201853"/>
                  </a:lnTo>
                  <a:close/>
                </a:path>
                <a:path w="419100" h="454025">
                  <a:moveTo>
                    <a:pt x="104343" y="321310"/>
                  </a:moveTo>
                  <a:lnTo>
                    <a:pt x="103835" y="314680"/>
                  </a:lnTo>
                  <a:lnTo>
                    <a:pt x="95491" y="307530"/>
                  </a:lnTo>
                  <a:lnTo>
                    <a:pt x="89700" y="307530"/>
                  </a:lnTo>
                  <a:lnTo>
                    <a:pt x="55359" y="340956"/>
                  </a:lnTo>
                  <a:lnTo>
                    <a:pt x="54838" y="347599"/>
                  </a:lnTo>
                  <a:lnTo>
                    <a:pt x="62395" y="356412"/>
                  </a:lnTo>
                  <a:lnTo>
                    <a:pt x="69024" y="356933"/>
                  </a:lnTo>
                  <a:lnTo>
                    <a:pt x="104343" y="321310"/>
                  </a:lnTo>
                  <a:close/>
                </a:path>
                <a:path w="419100" h="454025">
                  <a:moveTo>
                    <a:pt x="104635" y="93332"/>
                  </a:moveTo>
                  <a:lnTo>
                    <a:pt x="70269" y="59207"/>
                  </a:lnTo>
                  <a:lnTo>
                    <a:pt x="63627" y="59550"/>
                  </a:lnTo>
                  <a:lnTo>
                    <a:pt x="56121" y="67868"/>
                  </a:lnTo>
                  <a:lnTo>
                    <a:pt x="56134" y="73977"/>
                  </a:lnTo>
                  <a:lnTo>
                    <a:pt x="89852" y="108127"/>
                  </a:lnTo>
                  <a:lnTo>
                    <a:pt x="96469" y="108127"/>
                  </a:lnTo>
                  <a:lnTo>
                    <a:pt x="104635" y="99949"/>
                  </a:lnTo>
                  <a:lnTo>
                    <a:pt x="104635" y="93332"/>
                  </a:lnTo>
                  <a:close/>
                </a:path>
                <a:path w="419100" h="454025">
                  <a:moveTo>
                    <a:pt x="220891" y="4737"/>
                  </a:moveTo>
                  <a:lnTo>
                    <a:pt x="216192" y="0"/>
                  </a:lnTo>
                  <a:lnTo>
                    <a:pt x="204584" y="0"/>
                  </a:lnTo>
                  <a:lnTo>
                    <a:pt x="199885" y="4737"/>
                  </a:lnTo>
                  <a:lnTo>
                    <a:pt x="199885" y="53136"/>
                  </a:lnTo>
                  <a:lnTo>
                    <a:pt x="204584" y="57848"/>
                  </a:lnTo>
                  <a:lnTo>
                    <a:pt x="216192" y="57848"/>
                  </a:lnTo>
                  <a:lnTo>
                    <a:pt x="220891" y="53136"/>
                  </a:lnTo>
                  <a:lnTo>
                    <a:pt x="220891" y="4737"/>
                  </a:lnTo>
                  <a:close/>
                </a:path>
                <a:path w="419100" h="454025">
                  <a:moveTo>
                    <a:pt x="242163" y="423494"/>
                  </a:moveTo>
                  <a:lnTo>
                    <a:pt x="176568" y="423494"/>
                  </a:lnTo>
                  <a:lnTo>
                    <a:pt x="179870" y="435457"/>
                  </a:lnTo>
                  <a:lnTo>
                    <a:pt x="187071" y="445071"/>
                  </a:lnTo>
                  <a:lnTo>
                    <a:pt x="197218" y="451485"/>
                  </a:lnTo>
                  <a:lnTo>
                    <a:pt x="209397" y="453834"/>
                  </a:lnTo>
                  <a:lnTo>
                    <a:pt x="221551" y="451485"/>
                  </a:lnTo>
                  <a:lnTo>
                    <a:pt x="231698" y="445071"/>
                  </a:lnTo>
                  <a:lnTo>
                    <a:pt x="238874" y="435444"/>
                  </a:lnTo>
                  <a:lnTo>
                    <a:pt x="242163" y="423494"/>
                  </a:lnTo>
                  <a:close/>
                </a:path>
                <a:path w="419100" h="454025">
                  <a:moveTo>
                    <a:pt x="269316" y="394792"/>
                  </a:moveTo>
                  <a:lnTo>
                    <a:pt x="268363" y="378726"/>
                  </a:lnTo>
                  <a:lnTo>
                    <a:pt x="262242" y="372592"/>
                  </a:lnTo>
                  <a:lnTo>
                    <a:pt x="164172" y="372135"/>
                  </a:lnTo>
                  <a:lnTo>
                    <a:pt x="155803" y="372630"/>
                  </a:lnTo>
                  <a:lnTo>
                    <a:pt x="149415" y="379818"/>
                  </a:lnTo>
                  <a:lnTo>
                    <a:pt x="150368" y="395884"/>
                  </a:lnTo>
                  <a:lnTo>
                    <a:pt x="156489" y="402018"/>
                  </a:lnTo>
                  <a:lnTo>
                    <a:pt x="254558" y="402475"/>
                  </a:lnTo>
                  <a:lnTo>
                    <a:pt x="262928" y="401980"/>
                  </a:lnTo>
                  <a:lnTo>
                    <a:pt x="269316" y="394792"/>
                  </a:lnTo>
                  <a:close/>
                </a:path>
                <a:path w="419100" h="454025">
                  <a:moveTo>
                    <a:pt x="340537" y="208241"/>
                  </a:moveTo>
                  <a:lnTo>
                    <a:pt x="329539" y="157746"/>
                  </a:lnTo>
                  <a:lnTo>
                    <a:pt x="310273" y="129705"/>
                  </a:lnTo>
                  <a:lnTo>
                    <a:pt x="310273" y="212128"/>
                  </a:lnTo>
                  <a:lnTo>
                    <a:pt x="310248" y="212750"/>
                  </a:lnTo>
                  <a:lnTo>
                    <a:pt x="299974" y="255092"/>
                  </a:lnTo>
                  <a:lnTo>
                    <a:pt x="286283" y="275361"/>
                  </a:lnTo>
                  <a:lnTo>
                    <a:pt x="277850" y="286029"/>
                  </a:lnTo>
                  <a:lnTo>
                    <a:pt x="270065" y="297154"/>
                  </a:lnTo>
                  <a:lnTo>
                    <a:pt x="262940" y="308711"/>
                  </a:lnTo>
                  <a:lnTo>
                    <a:pt x="256501" y="320675"/>
                  </a:lnTo>
                  <a:lnTo>
                    <a:pt x="161963" y="320675"/>
                  </a:lnTo>
                  <a:lnTo>
                    <a:pt x="140817" y="285915"/>
                  </a:lnTo>
                  <a:lnTo>
                    <a:pt x="127292" y="268859"/>
                  </a:lnTo>
                  <a:lnTo>
                    <a:pt x="122707" y="262089"/>
                  </a:lnTo>
                  <a:lnTo>
                    <a:pt x="108902" y="221157"/>
                  </a:lnTo>
                  <a:lnTo>
                    <a:pt x="108204" y="208241"/>
                  </a:lnTo>
                  <a:lnTo>
                    <a:pt x="116586" y="169494"/>
                  </a:lnTo>
                  <a:lnTo>
                    <a:pt x="138303" y="137833"/>
                  </a:lnTo>
                  <a:lnTo>
                    <a:pt x="170180" y="116446"/>
                  </a:lnTo>
                  <a:lnTo>
                    <a:pt x="209080" y="108458"/>
                  </a:lnTo>
                  <a:lnTo>
                    <a:pt x="247980" y="116446"/>
                  </a:lnTo>
                  <a:lnTo>
                    <a:pt x="279857" y="137833"/>
                  </a:lnTo>
                  <a:lnTo>
                    <a:pt x="301561" y="169494"/>
                  </a:lnTo>
                  <a:lnTo>
                    <a:pt x="309968" y="208343"/>
                  </a:lnTo>
                  <a:lnTo>
                    <a:pt x="310273" y="212128"/>
                  </a:lnTo>
                  <a:lnTo>
                    <a:pt x="310273" y="129705"/>
                  </a:lnTo>
                  <a:lnTo>
                    <a:pt x="301269" y="116598"/>
                  </a:lnTo>
                  <a:lnTo>
                    <a:pt x="289115" y="108458"/>
                  </a:lnTo>
                  <a:lnTo>
                    <a:pt x="259803" y="88823"/>
                  </a:lnTo>
                  <a:lnTo>
                    <a:pt x="209232" y="78447"/>
                  </a:lnTo>
                  <a:lnTo>
                    <a:pt x="158661" y="88823"/>
                  </a:lnTo>
                  <a:lnTo>
                    <a:pt x="117195" y="116598"/>
                  </a:lnTo>
                  <a:lnTo>
                    <a:pt x="88938" y="157746"/>
                  </a:lnTo>
                  <a:lnTo>
                    <a:pt x="77939" y="208241"/>
                  </a:lnTo>
                  <a:lnTo>
                    <a:pt x="77939" y="212750"/>
                  </a:lnTo>
                  <a:lnTo>
                    <a:pt x="87071" y="258229"/>
                  </a:lnTo>
                  <a:lnTo>
                    <a:pt x="109867" y="295605"/>
                  </a:lnTo>
                  <a:lnTo>
                    <a:pt x="118973" y="307352"/>
                  </a:lnTo>
                  <a:lnTo>
                    <a:pt x="127660" y="321246"/>
                  </a:lnTo>
                  <a:lnTo>
                    <a:pt x="135140" y="334797"/>
                  </a:lnTo>
                  <a:lnTo>
                    <a:pt x="140589" y="345541"/>
                  </a:lnTo>
                  <a:lnTo>
                    <a:pt x="142290" y="348970"/>
                  </a:lnTo>
                  <a:lnTo>
                    <a:pt x="145796" y="351129"/>
                  </a:lnTo>
                  <a:lnTo>
                    <a:pt x="268947" y="351129"/>
                  </a:lnTo>
                  <a:lnTo>
                    <a:pt x="272669" y="351129"/>
                  </a:lnTo>
                  <a:lnTo>
                    <a:pt x="276174" y="348970"/>
                  </a:lnTo>
                  <a:lnTo>
                    <a:pt x="277876" y="345541"/>
                  </a:lnTo>
                  <a:lnTo>
                    <a:pt x="283337" y="334784"/>
                  </a:lnTo>
                  <a:lnTo>
                    <a:pt x="290830" y="321221"/>
                  </a:lnTo>
                  <a:lnTo>
                    <a:pt x="291172" y="320675"/>
                  </a:lnTo>
                  <a:lnTo>
                    <a:pt x="299529" y="307327"/>
                  </a:lnTo>
                  <a:lnTo>
                    <a:pt x="308597" y="295605"/>
                  </a:lnTo>
                  <a:lnTo>
                    <a:pt x="315531" y="287045"/>
                  </a:lnTo>
                  <a:lnTo>
                    <a:pt x="321665" y="277939"/>
                  </a:lnTo>
                  <a:lnTo>
                    <a:pt x="337870" y="235877"/>
                  </a:lnTo>
                  <a:lnTo>
                    <a:pt x="340537" y="212750"/>
                  </a:lnTo>
                  <a:lnTo>
                    <a:pt x="340537" y="208241"/>
                  </a:lnTo>
                  <a:close/>
                </a:path>
                <a:path w="419100" h="454025">
                  <a:moveTo>
                    <a:pt x="364553" y="75044"/>
                  </a:moveTo>
                  <a:lnTo>
                    <a:pt x="363474" y="68478"/>
                  </a:lnTo>
                  <a:lnTo>
                    <a:pt x="355053" y="62420"/>
                  </a:lnTo>
                  <a:lnTo>
                    <a:pt x="350024" y="62458"/>
                  </a:lnTo>
                  <a:lnTo>
                    <a:pt x="346367" y="65201"/>
                  </a:lnTo>
                  <a:lnTo>
                    <a:pt x="316026" y="95592"/>
                  </a:lnTo>
                  <a:lnTo>
                    <a:pt x="316026" y="102209"/>
                  </a:lnTo>
                  <a:lnTo>
                    <a:pt x="322173" y="108254"/>
                  </a:lnTo>
                  <a:lnTo>
                    <a:pt x="324929" y="109283"/>
                  </a:lnTo>
                  <a:lnTo>
                    <a:pt x="330568" y="109156"/>
                  </a:lnTo>
                  <a:lnTo>
                    <a:pt x="333260" y="108038"/>
                  </a:lnTo>
                  <a:lnTo>
                    <a:pt x="361175" y="79768"/>
                  </a:lnTo>
                  <a:lnTo>
                    <a:pt x="364553" y="75044"/>
                  </a:lnTo>
                  <a:close/>
                </a:path>
                <a:path w="419100" h="454025">
                  <a:moveTo>
                    <a:pt x="366483" y="341020"/>
                  </a:moveTo>
                  <a:lnTo>
                    <a:pt x="331343" y="304596"/>
                  </a:lnTo>
                  <a:lnTo>
                    <a:pt x="324700" y="304253"/>
                  </a:lnTo>
                  <a:lnTo>
                    <a:pt x="316090" y="312039"/>
                  </a:lnTo>
                  <a:lnTo>
                    <a:pt x="315747" y="318681"/>
                  </a:lnTo>
                  <a:lnTo>
                    <a:pt x="350342" y="354469"/>
                  </a:lnTo>
                  <a:lnTo>
                    <a:pt x="356958" y="355079"/>
                  </a:lnTo>
                  <a:lnTo>
                    <a:pt x="365874" y="347637"/>
                  </a:lnTo>
                  <a:lnTo>
                    <a:pt x="366483" y="341020"/>
                  </a:lnTo>
                  <a:close/>
                </a:path>
                <a:path w="419100" h="454025">
                  <a:moveTo>
                    <a:pt x="418846" y="201485"/>
                  </a:moveTo>
                  <a:lnTo>
                    <a:pt x="414159" y="196773"/>
                  </a:lnTo>
                  <a:lnTo>
                    <a:pt x="365772" y="196773"/>
                  </a:lnTo>
                  <a:lnTo>
                    <a:pt x="361073" y="201485"/>
                  </a:lnTo>
                  <a:lnTo>
                    <a:pt x="361073" y="213093"/>
                  </a:lnTo>
                  <a:lnTo>
                    <a:pt x="365772" y="217805"/>
                  </a:lnTo>
                  <a:lnTo>
                    <a:pt x="414159" y="217805"/>
                  </a:lnTo>
                  <a:lnTo>
                    <a:pt x="418846" y="213093"/>
                  </a:lnTo>
                  <a:lnTo>
                    <a:pt x="418846" y="20148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510027" y="1575816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5">
                <a:moveTo>
                  <a:pt x="1799844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4" y="1258824"/>
                </a:lnTo>
                <a:lnTo>
                  <a:pt x="1799844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0027" y="1575816"/>
            <a:ext cx="1800225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2075" marR="85725" indent="-635" algn="ctr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Arial Narrow"/>
                <a:cs typeface="Arial Narrow"/>
              </a:rPr>
              <a:t>Закрепление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нового  </a:t>
            </a: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материала</a:t>
            </a:r>
            <a:r>
              <a:rPr sz="14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(домашнее  </a:t>
            </a:r>
            <a:r>
              <a:rPr sz="1400" spc="40" dirty="0">
                <a:solidFill>
                  <a:srgbClr val="FFFFFF"/>
                </a:solidFill>
                <a:latin typeface="Arial Narrow"/>
                <a:cs typeface="Arial Narrow"/>
              </a:rPr>
              <a:t>задание)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459" y="1574291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5">
                <a:moveTo>
                  <a:pt x="1799844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4" y="1258824"/>
                </a:lnTo>
                <a:lnTo>
                  <a:pt x="1799844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1459" y="1574291"/>
            <a:ext cx="1800225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5885" marR="92075" indent="-635" algn="ctr">
              <a:lnSpc>
                <a:spcPct val="100000"/>
              </a:lnSpc>
            </a:pP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Объяснение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нового  </a:t>
            </a: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материала  </a:t>
            </a: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(фронтальная</a:t>
            </a:r>
            <a:r>
              <a:rPr sz="14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Arial Narrow"/>
                <a:cs typeface="Arial Narrow"/>
              </a:rPr>
              <a:t>работа)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81654" y="1664486"/>
            <a:ext cx="253365" cy="409575"/>
          </a:xfrm>
          <a:custGeom>
            <a:avLst/>
            <a:gdLst/>
            <a:ahLst/>
            <a:cxnLst/>
            <a:rect l="l" t="t" r="r" b="b"/>
            <a:pathLst>
              <a:path w="253364" h="409575">
                <a:moveTo>
                  <a:pt x="158305" y="380301"/>
                </a:moveTo>
                <a:lnTo>
                  <a:pt x="94983" y="380301"/>
                </a:lnTo>
                <a:lnTo>
                  <a:pt x="98221" y="391871"/>
                </a:lnTo>
                <a:lnTo>
                  <a:pt x="105156" y="401154"/>
                </a:lnTo>
                <a:lnTo>
                  <a:pt x="114922" y="407327"/>
                </a:lnTo>
                <a:lnTo>
                  <a:pt x="126644" y="409562"/>
                </a:lnTo>
                <a:lnTo>
                  <a:pt x="138379" y="407327"/>
                </a:lnTo>
                <a:lnTo>
                  <a:pt x="148145" y="401154"/>
                </a:lnTo>
                <a:lnTo>
                  <a:pt x="155079" y="391871"/>
                </a:lnTo>
                <a:lnTo>
                  <a:pt x="158305" y="380301"/>
                </a:lnTo>
                <a:close/>
              </a:path>
              <a:path w="253364" h="409575">
                <a:moveTo>
                  <a:pt x="189966" y="337896"/>
                </a:moveTo>
                <a:lnTo>
                  <a:pt x="183642" y="331546"/>
                </a:lnTo>
                <a:lnTo>
                  <a:pt x="69659" y="331546"/>
                </a:lnTo>
                <a:lnTo>
                  <a:pt x="63322" y="337896"/>
                </a:lnTo>
                <a:lnTo>
                  <a:pt x="63322" y="354469"/>
                </a:lnTo>
                <a:lnTo>
                  <a:pt x="69659" y="360807"/>
                </a:lnTo>
                <a:lnTo>
                  <a:pt x="183642" y="360807"/>
                </a:lnTo>
                <a:lnTo>
                  <a:pt x="189966" y="354469"/>
                </a:lnTo>
                <a:lnTo>
                  <a:pt x="189966" y="337896"/>
                </a:lnTo>
                <a:close/>
              </a:path>
              <a:path w="253364" h="409575">
                <a:moveTo>
                  <a:pt x="189966" y="289140"/>
                </a:moveTo>
                <a:lnTo>
                  <a:pt x="183642" y="282790"/>
                </a:lnTo>
                <a:lnTo>
                  <a:pt x="69659" y="282790"/>
                </a:lnTo>
                <a:lnTo>
                  <a:pt x="63322" y="289140"/>
                </a:lnTo>
                <a:lnTo>
                  <a:pt x="63322" y="305714"/>
                </a:lnTo>
                <a:lnTo>
                  <a:pt x="69659" y="312051"/>
                </a:lnTo>
                <a:lnTo>
                  <a:pt x="183642" y="312051"/>
                </a:lnTo>
                <a:lnTo>
                  <a:pt x="189966" y="305714"/>
                </a:lnTo>
                <a:lnTo>
                  <a:pt x="189966" y="289140"/>
                </a:lnTo>
                <a:close/>
              </a:path>
              <a:path w="253364" h="409575">
                <a:moveTo>
                  <a:pt x="253301" y="125310"/>
                </a:moveTo>
                <a:lnTo>
                  <a:pt x="242620" y="76593"/>
                </a:lnTo>
                <a:lnTo>
                  <a:pt x="224561" y="50279"/>
                </a:lnTo>
                <a:lnTo>
                  <a:pt x="224561" y="125310"/>
                </a:lnTo>
                <a:lnTo>
                  <a:pt x="224561" y="129222"/>
                </a:lnTo>
                <a:lnTo>
                  <a:pt x="224066" y="129222"/>
                </a:lnTo>
                <a:lnTo>
                  <a:pt x="223342" y="137972"/>
                </a:lnTo>
                <a:lnTo>
                  <a:pt x="221945" y="146646"/>
                </a:lnTo>
                <a:lnTo>
                  <a:pt x="205816" y="184048"/>
                </a:lnTo>
                <a:lnTo>
                  <a:pt x="200685" y="190157"/>
                </a:lnTo>
                <a:lnTo>
                  <a:pt x="192570" y="200583"/>
                </a:lnTo>
                <a:lnTo>
                  <a:pt x="185102" y="211366"/>
                </a:lnTo>
                <a:lnTo>
                  <a:pt x="178358" y="222516"/>
                </a:lnTo>
                <a:lnTo>
                  <a:pt x="172440" y="234035"/>
                </a:lnTo>
                <a:lnTo>
                  <a:pt x="81343" y="234035"/>
                </a:lnTo>
                <a:lnTo>
                  <a:pt x="60934" y="200583"/>
                </a:lnTo>
                <a:lnTo>
                  <a:pt x="48171" y="184048"/>
                </a:lnTo>
                <a:lnTo>
                  <a:pt x="43713" y="177482"/>
                </a:lnTo>
                <a:lnTo>
                  <a:pt x="30365" y="137972"/>
                </a:lnTo>
                <a:lnTo>
                  <a:pt x="29705" y="125310"/>
                </a:lnTo>
                <a:lnTo>
                  <a:pt x="37871" y="87884"/>
                </a:lnTo>
                <a:lnTo>
                  <a:pt x="58877" y="57302"/>
                </a:lnTo>
                <a:lnTo>
                  <a:pt x="89649" y="36588"/>
                </a:lnTo>
                <a:lnTo>
                  <a:pt x="127139" y="28765"/>
                </a:lnTo>
                <a:lnTo>
                  <a:pt x="164617" y="36525"/>
                </a:lnTo>
                <a:lnTo>
                  <a:pt x="195389" y="57111"/>
                </a:lnTo>
                <a:lnTo>
                  <a:pt x="216395" y="87680"/>
                </a:lnTo>
                <a:lnTo>
                  <a:pt x="224561" y="125310"/>
                </a:lnTo>
                <a:lnTo>
                  <a:pt x="224561" y="50279"/>
                </a:lnTo>
                <a:lnTo>
                  <a:pt x="215366" y="36880"/>
                </a:lnTo>
                <a:lnTo>
                  <a:pt x="203288" y="28765"/>
                </a:lnTo>
                <a:lnTo>
                  <a:pt x="175412" y="10058"/>
                </a:lnTo>
                <a:lnTo>
                  <a:pt x="126644" y="0"/>
                </a:lnTo>
                <a:lnTo>
                  <a:pt x="77876" y="10058"/>
                </a:lnTo>
                <a:lnTo>
                  <a:pt x="37934" y="36880"/>
                </a:lnTo>
                <a:lnTo>
                  <a:pt x="10680" y="76593"/>
                </a:lnTo>
                <a:lnTo>
                  <a:pt x="0" y="125310"/>
                </a:lnTo>
                <a:lnTo>
                  <a:pt x="0" y="129705"/>
                </a:lnTo>
                <a:lnTo>
                  <a:pt x="8763" y="173583"/>
                </a:lnTo>
                <a:lnTo>
                  <a:pt x="30683" y="209664"/>
                </a:lnTo>
                <a:lnTo>
                  <a:pt x="39509" y="221043"/>
                </a:lnTo>
                <a:lnTo>
                  <a:pt x="47917" y="234530"/>
                </a:lnTo>
                <a:lnTo>
                  <a:pt x="55143" y="247650"/>
                </a:lnTo>
                <a:lnTo>
                  <a:pt x="60401" y="257937"/>
                </a:lnTo>
                <a:lnTo>
                  <a:pt x="61861" y="261340"/>
                </a:lnTo>
                <a:lnTo>
                  <a:pt x="65265" y="263296"/>
                </a:lnTo>
                <a:lnTo>
                  <a:pt x="188023" y="263296"/>
                </a:lnTo>
                <a:lnTo>
                  <a:pt x="191427" y="261340"/>
                </a:lnTo>
                <a:lnTo>
                  <a:pt x="192900" y="257937"/>
                </a:lnTo>
                <a:lnTo>
                  <a:pt x="198158" y="247650"/>
                </a:lnTo>
                <a:lnTo>
                  <a:pt x="222605" y="209664"/>
                </a:lnTo>
                <a:lnTo>
                  <a:pt x="229247" y="201358"/>
                </a:lnTo>
                <a:lnTo>
                  <a:pt x="235216" y="192544"/>
                </a:lnTo>
                <a:lnTo>
                  <a:pt x="250736" y="152006"/>
                </a:lnTo>
                <a:lnTo>
                  <a:pt x="253301" y="129705"/>
                </a:lnTo>
                <a:lnTo>
                  <a:pt x="253301" y="1253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37236" y="1615109"/>
            <a:ext cx="419100" cy="454025"/>
            <a:chOff x="937236" y="1615109"/>
            <a:chExt cx="419100" cy="454025"/>
          </a:xfrm>
        </p:grpSpPr>
        <p:sp>
          <p:nvSpPr>
            <p:cNvPr id="17" name="object 17"/>
            <p:cNvSpPr/>
            <p:nvPr/>
          </p:nvSpPr>
          <p:spPr>
            <a:xfrm>
              <a:off x="1086340" y="1764306"/>
              <a:ext cx="120270" cy="119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7234" y="1615109"/>
              <a:ext cx="419100" cy="454025"/>
            </a:xfrm>
            <a:custGeom>
              <a:avLst/>
              <a:gdLst/>
              <a:ahLst/>
              <a:cxnLst/>
              <a:rect l="l" t="t" r="r" b="b"/>
              <a:pathLst>
                <a:path w="419100" h="454025">
                  <a:moveTo>
                    <a:pt x="57772" y="201853"/>
                  </a:moveTo>
                  <a:lnTo>
                    <a:pt x="53060" y="197142"/>
                  </a:lnTo>
                  <a:lnTo>
                    <a:pt x="4699" y="197142"/>
                  </a:lnTo>
                  <a:lnTo>
                    <a:pt x="0" y="201853"/>
                  </a:lnTo>
                  <a:lnTo>
                    <a:pt x="0" y="213461"/>
                  </a:lnTo>
                  <a:lnTo>
                    <a:pt x="4699" y="218173"/>
                  </a:lnTo>
                  <a:lnTo>
                    <a:pt x="53060" y="218173"/>
                  </a:lnTo>
                  <a:lnTo>
                    <a:pt x="57772" y="213461"/>
                  </a:lnTo>
                  <a:lnTo>
                    <a:pt x="57772" y="201853"/>
                  </a:lnTo>
                  <a:close/>
                </a:path>
                <a:path w="419100" h="454025">
                  <a:moveTo>
                    <a:pt x="104343" y="321310"/>
                  </a:moveTo>
                  <a:lnTo>
                    <a:pt x="103835" y="314680"/>
                  </a:lnTo>
                  <a:lnTo>
                    <a:pt x="95491" y="307530"/>
                  </a:lnTo>
                  <a:lnTo>
                    <a:pt x="89700" y="307530"/>
                  </a:lnTo>
                  <a:lnTo>
                    <a:pt x="55359" y="340956"/>
                  </a:lnTo>
                  <a:lnTo>
                    <a:pt x="54838" y="347599"/>
                  </a:lnTo>
                  <a:lnTo>
                    <a:pt x="62395" y="356412"/>
                  </a:lnTo>
                  <a:lnTo>
                    <a:pt x="69024" y="356933"/>
                  </a:lnTo>
                  <a:lnTo>
                    <a:pt x="104343" y="321310"/>
                  </a:lnTo>
                  <a:close/>
                </a:path>
                <a:path w="419100" h="454025">
                  <a:moveTo>
                    <a:pt x="104635" y="93332"/>
                  </a:moveTo>
                  <a:lnTo>
                    <a:pt x="70269" y="59207"/>
                  </a:lnTo>
                  <a:lnTo>
                    <a:pt x="63627" y="59550"/>
                  </a:lnTo>
                  <a:lnTo>
                    <a:pt x="56121" y="67868"/>
                  </a:lnTo>
                  <a:lnTo>
                    <a:pt x="56134" y="73977"/>
                  </a:lnTo>
                  <a:lnTo>
                    <a:pt x="89852" y="108127"/>
                  </a:lnTo>
                  <a:lnTo>
                    <a:pt x="96469" y="108127"/>
                  </a:lnTo>
                  <a:lnTo>
                    <a:pt x="104635" y="99949"/>
                  </a:lnTo>
                  <a:lnTo>
                    <a:pt x="104635" y="93332"/>
                  </a:lnTo>
                  <a:close/>
                </a:path>
                <a:path w="419100" h="454025">
                  <a:moveTo>
                    <a:pt x="220891" y="4737"/>
                  </a:moveTo>
                  <a:lnTo>
                    <a:pt x="216192" y="0"/>
                  </a:lnTo>
                  <a:lnTo>
                    <a:pt x="204584" y="0"/>
                  </a:lnTo>
                  <a:lnTo>
                    <a:pt x="199885" y="4737"/>
                  </a:lnTo>
                  <a:lnTo>
                    <a:pt x="199885" y="53136"/>
                  </a:lnTo>
                  <a:lnTo>
                    <a:pt x="204584" y="57848"/>
                  </a:lnTo>
                  <a:lnTo>
                    <a:pt x="216192" y="57848"/>
                  </a:lnTo>
                  <a:lnTo>
                    <a:pt x="220891" y="53136"/>
                  </a:lnTo>
                  <a:lnTo>
                    <a:pt x="220891" y="4737"/>
                  </a:lnTo>
                  <a:close/>
                </a:path>
                <a:path w="419100" h="454025">
                  <a:moveTo>
                    <a:pt x="242163" y="423494"/>
                  </a:moveTo>
                  <a:lnTo>
                    <a:pt x="176568" y="423494"/>
                  </a:lnTo>
                  <a:lnTo>
                    <a:pt x="179870" y="435457"/>
                  </a:lnTo>
                  <a:lnTo>
                    <a:pt x="187071" y="445071"/>
                  </a:lnTo>
                  <a:lnTo>
                    <a:pt x="197218" y="451485"/>
                  </a:lnTo>
                  <a:lnTo>
                    <a:pt x="209397" y="453834"/>
                  </a:lnTo>
                  <a:lnTo>
                    <a:pt x="221551" y="451485"/>
                  </a:lnTo>
                  <a:lnTo>
                    <a:pt x="231698" y="445071"/>
                  </a:lnTo>
                  <a:lnTo>
                    <a:pt x="238874" y="435444"/>
                  </a:lnTo>
                  <a:lnTo>
                    <a:pt x="242163" y="423494"/>
                  </a:lnTo>
                  <a:close/>
                </a:path>
                <a:path w="419100" h="454025">
                  <a:moveTo>
                    <a:pt x="269316" y="394792"/>
                  </a:moveTo>
                  <a:lnTo>
                    <a:pt x="268363" y="378726"/>
                  </a:lnTo>
                  <a:lnTo>
                    <a:pt x="262242" y="372592"/>
                  </a:lnTo>
                  <a:lnTo>
                    <a:pt x="164172" y="372135"/>
                  </a:lnTo>
                  <a:lnTo>
                    <a:pt x="155803" y="372630"/>
                  </a:lnTo>
                  <a:lnTo>
                    <a:pt x="149415" y="379818"/>
                  </a:lnTo>
                  <a:lnTo>
                    <a:pt x="150368" y="395884"/>
                  </a:lnTo>
                  <a:lnTo>
                    <a:pt x="156489" y="402018"/>
                  </a:lnTo>
                  <a:lnTo>
                    <a:pt x="254558" y="402475"/>
                  </a:lnTo>
                  <a:lnTo>
                    <a:pt x="262928" y="401980"/>
                  </a:lnTo>
                  <a:lnTo>
                    <a:pt x="269316" y="394792"/>
                  </a:lnTo>
                  <a:close/>
                </a:path>
                <a:path w="419100" h="454025">
                  <a:moveTo>
                    <a:pt x="340537" y="208241"/>
                  </a:moveTo>
                  <a:lnTo>
                    <a:pt x="329539" y="157746"/>
                  </a:lnTo>
                  <a:lnTo>
                    <a:pt x="310273" y="129705"/>
                  </a:lnTo>
                  <a:lnTo>
                    <a:pt x="310273" y="212128"/>
                  </a:lnTo>
                  <a:lnTo>
                    <a:pt x="310248" y="212750"/>
                  </a:lnTo>
                  <a:lnTo>
                    <a:pt x="299974" y="255092"/>
                  </a:lnTo>
                  <a:lnTo>
                    <a:pt x="286283" y="275361"/>
                  </a:lnTo>
                  <a:lnTo>
                    <a:pt x="277850" y="286029"/>
                  </a:lnTo>
                  <a:lnTo>
                    <a:pt x="270065" y="297154"/>
                  </a:lnTo>
                  <a:lnTo>
                    <a:pt x="262940" y="308711"/>
                  </a:lnTo>
                  <a:lnTo>
                    <a:pt x="256501" y="320675"/>
                  </a:lnTo>
                  <a:lnTo>
                    <a:pt x="161963" y="320675"/>
                  </a:lnTo>
                  <a:lnTo>
                    <a:pt x="140817" y="285915"/>
                  </a:lnTo>
                  <a:lnTo>
                    <a:pt x="127292" y="268859"/>
                  </a:lnTo>
                  <a:lnTo>
                    <a:pt x="122707" y="262089"/>
                  </a:lnTo>
                  <a:lnTo>
                    <a:pt x="108902" y="221157"/>
                  </a:lnTo>
                  <a:lnTo>
                    <a:pt x="108204" y="208241"/>
                  </a:lnTo>
                  <a:lnTo>
                    <a:pt x="116586" y="169494"/>
                  </a:lnTo>
                  <a:lnTo>
                    <a:pt x="138303" y="137833"/>
                  </a:lnTo>
                  <a:lnTo>
                    <a:pt x="170180" y="116446"/>
                  </a:lnTo>
                  <a:lnTo>
                    <a:pt x="209080" y="108458"/>
                  </a:lnTo>
                  <a:lnTo>
                    <a:pt x="247980" y="116446"/>
                  </a:lnTo>
                  <a:lnTo>
                    <a:pt x="279857" y="137833"/>
                  </a:lnTo>
                  <a:lnTo>
                    <a:pt x="301561" y="169494"/>
                  </a:lnTo>
                  <a:lnTo>
                    <a:pt x="309968" y="208343"/>
                  </a:lnTo>
                  <a:lnTo>
                    <a:pt x="310273" y="212128"/>
                  </a:lnTo>
                  <a:lnTo>
                    <a:pt x="310273" y="129705"/>
                  </a:lnTo>
                  <a:lnTo>
                    <a:pt x="301269" y="116598"/>
                  </a:lnTo>
                  <a:lnTo>
                    <a:pt x="289115" y="108458"/>
                  </a:lnTo>
                  <a:lnTo>
                    <a:pt x="259803" y="88823"/>
                  </a:lnTo>
                  <a:lnTo>
                    <a:pt x="209232" y="78447"/>
                  </a:lnTo>
                  <a:lnTo>
                    <a:pt x="158661" y="88823"/>
                  </a:lnTo>
                  <a:lnTo>
                    <a:pt x="117195" y="116598"/>
                  </a:lnTo>
                  <a:lnTo>
                    <a:pt x="88938" y="157746"/>
                  </a:lnTo>
                  <a:lnTo>
                    <a:pt x="77939" y="208241"/>
                  </a:lnTo>
                  <a:lnTo>
                    <a:pt x="77939" y="212750"/>
                  </a:lnTo>
                  <a:lnTo>
                    <a:pt x="87071" y="258229"/>
                  </a:lnTo>
                  <a:lnTo>
                    <a:pt x="109867" y="295605"/>
                  </a:lnTo>
                  <a:lnTo>
                    <a:pt x="118973" y="307352"/>
                  </a:lnTo>
                  <a:lnTo>
                    <a:pt x="127660" y="321246"/>
                  </a:lnTo>
                  <a:lnTo>
                    <a:pt x="135140" y="334797"/>
                  </a:lnTo>
                  <a:lnTo>
                    <a:pt x="140589" y="345541"/>
                  </a:lnTo>
                  <a:lnTo>
                    <a:pt x="142290" y="348970"/>
                  </a:lnTo>
                  <a:lnTo>
                    <a:pt x="145796" y="351129"/>
                  </a:lnTo>
                  <a:lnTo>
                    <a:pt x="268947" y="351129"/>
                  </a:lnTo>
                  <a:lnTo>
                    <a:pt x="272669" y="351129"/>
                  </a:lnTo>
                  <a:lnTo>
                    <a:pt x="276174" y="348970"/>
                  </a:lnTo>
                  <a:lnTo>
                    <a:pt x="277876" y="345541"/>
                  </a:lnTo>
                  <a:lnTo>
                    <a:pt x="283337" y="334784"/>
                  </a:lnTo>
                  <a:lnTo>
                    <a:pt x="290830" y="321221"/>
                  </a:lnTo>
                  <a:lnTo>
                    <a:pt x="291172" y="320675"/>
                  </a:lnTo>
                  <a:lnTo>
                    <a:pt x="299529" y="307327"/>
                  </a:lnTo>
                  <a:lnTo>
                    <a:pt x="308597" y="295605"/>
                  </a:lnTo>
                  <a:lnTo>
                    <a:pt x="315531" y="287045"/>
                  </a:lnTo>
                  <a:lnTo>
                    <a:pt x="321665" y="277939"/>
                  </a:lnTo>
                  <a:lnTo>
                    <a:pt x="337870" y="235877"/>
                  </a:lnTo>
                  <a:lnTo>
                    <a:pt x="340537" y="212750"/>
                  </a:lnTo>
                  <a:lnTo>
                    <a:pt x="340537" y="208241"/>
                  </a:lnTo>
                  <a:close/>
                </a:path>
                <a:path w="419100" h="454025">
                  <a:moveTo>
                    <a:pt x="364553" y="75044"/>
                  </a:moveTo>
                  <a:lnTo>
                    <a:pt x="363474" y="68478"/>
                  </a:lnTo>
                  <a:lnTo>
                    <a:pt x="355053" y="62420"/>
                  </a:lnTo>
                  <a:lnTo>
                    <a:pt x="350024" y="62458"/>
                  </a:lnTo>
                  <a:lnTo>
                    <a:pt x="346367" y="65201"/>
                  </a:lnTo>
                  <a:lnTo>
                    <a:pt x="316026" y="95592"/>
                  </a:lnTo>
                  <a:lnTo>
                    <a:pt x="316026" y="102209"/>
                  </a:lnTo>
                  <a:lnTo>
                    <a:pt x="322173" y="108254"/>
                  </a:lnTo>
                  <a:lnTo>
                    <a:pt x="324929" y="109283"/>
                  </a:lnTo>
                  <a:lnTo>
                    <a:pt x="330568" y="109156"/>
                  </a:lnTo>
                  <a:lnTo>
                    <a:pt x="333260" y="108038"/>
                  </a:lnTo>
                  <a:lnTo>
                    <a:pt x="361175" y="79768"/>
                  </a:lnTo>
                  <a:lnTo>
                    <a:pt x="364553" y="75044"/>
                  </a:lnTo>
                  <a:close/>
                </a:path>
                <a:path w="419100" h="454025">
                  <a:moveTo>
                    <a:pt x="366483" y="341020"/>
                  </a:moveTo>
                  <a:lnTo>
                    <a:pt x="331343" y="304596"/>
                  </a:lnTo>
                  <a:lnTo>
                    <a:pt x="324700" y="304253"/>
                  </a:lnTo>
                  <a:lnTo>
                    <a:pt x="316090" y="312039"/>
                  </a:lnTo>
                  <a:lnTo>
                    <a:pt x="315747" y="318681"/>
                  </a:lnTo>
                  <a:lnTo>
                    <a:pt x="350342" y="354469"/>
                  </a:lnTo>
                  <a:lnTo>
                    <a:pt x="356958" y="355079"/>
                  </a:lnTo>
                  <a:lnTo>
                    <a:pt x="365874" y="347637"/>
                  </a:lnTo>
                  <a:lnTo>
                    <a:pt x="366483" y="341020"/>
                  </a:lnTo>
                  <a:close/>
                </a:path>
                <a:path w="419100" h="454025">
                  <a:moveTo>
                    <a:pt x="418846" y="201485"/>
                  </a:moveTo>
                  <a:lnTo>
                    <a:pt x="414159" y="196773"/>
                  </a:lnTo>
                  <a:lnTo>
                    <a:pt x="365772" y="196773"/>
                  </a:lnTo>
                  <a:lnTo>
                    <a:pt x="361073" y="201485"/>
                  </a:lnTo>
                  <a:lnTo>
                    <a:pt x="361073" y="213093"/>
                  </a:lnTo>
                  <a:lnTo>
                    <a:pt x="365772" y="217805"/>
                  </a:lnTo>
                  <a:lnTo>
                    <a:pt x="414159" y="217805"/>
                  </a:lnTo>
                  <a:lnTo>
                    <a:pt x="418846" y="213093"/>
                  </a:lnTo>
                  <a:lnTo>
                    <a:pt x="418846" y="20148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768596" y="1572767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5">
                <a:moveTo>
                  <a:pt x="1799844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4" y="1258824"/>
                </a:lnTo>
                <a:lnTo>
                  <a:pt x="1799844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68596" y="1572767"/>
            <a:ext cx="1800225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0014" marR="113664" algn="ctr">
              <a:lnSpc>
                <a:spcPct val="100000"/>
              </a:lnSpc>
            </a:pP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Консультирование</a:t>
            </a:r>
            <a:r>
              <a:rPr sz="1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 Narrow"/>
                <a:cs typeface="Arial Narrow"/>
              </a:rPr>
              <a:t>по  сложным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вопросам  (чат/форум)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41747" y="1662963"/>
            <a:ext cx="253365" cy="409575"/>
          </a:xfrm>
          <a:custGeom>
            <a:avLst/>
            <a:gdLst/>
            <a:ahLst/>
            <a:cxnLst/>
            <a:rect l="l" t="t" r="r" b="b"/>
            <a:pathLst>
              <a:path w="253364" h="409575">
                <a:moveTo>
                  <a:pt x="158305" y="380301"/>
                </a:moveTo>
                <a:lnTo>
                  <a:pt x="94983" y="380301"/>
                </a:lnTo>
                <a:lnTo>
                  <a:pt x="98221" y="391871"/>
                </a:lnTo>
                <a:lnTo>
                  <a:pt x="105156" y="401154"/>
                </a:lnTo>
                <a:lnTo>
                  <a:pt x="114922" y="407327"/>
                </a:lnTo>
                <a:lnTo>
                  <a:pt x="126644" y="409562"/>
                </a:lnTo>
                <a:lnTo>
                  <a:pt x="138379" y="407327"/>
                </a:lnTo>
                <a:lnTo>
                  <a:pt x="148145" y="401154"/>
                </a:lnTo>
                <a:lnTo>
                  <a:pt x="155079" y="391871"/>
                </a:lnTo>
                <a:lnTo>
                  <a:pt x="158305" y="380301"/>
                </a:lnTo>
                <a:close/>
              </a:path>
              <a:path w="253364" h="409575">
                <a:moveTo>
                  <a:pt x="189966" y="337896"/>
                </a:moveTo>
                <a:lnTo>
                  <a:pt x="183642" y="331546"/>
                </a:lnTo>
                <a:lnTo>
                  <a:pt x="69659" y="331546"/>
                </a:lnTo>
                <a:lnTo>
                  <a:pt x="63322" y="337896"/>
                </a:lnTo>
                <a:lnTo>
                  <a:pt x="63322" y="354469"/>
                </a:lnTo>
                <a:lnTo>
                  <a:pt x="69659" y="360807"/>
                </a:lnTo>
                <a:lnTo>
                  <a:pt x="183642" y="360807"/>
                </a:lnTo>
                <a:lnTo>
                  <a:pt x="189966" y="354469"/>
                </a:lnTo>
                <a:lnTo>
                  <a:pt x="189966" y="337896"/>
                </a:lnTo>
                <a:close/>
              </a:path>
              <a:path w="253364" h="409575">
                <a:moveTo>
                  <a:pt x="189966" y="289140"/>
                </a:moveTo>
                <a:lnTo>
                  <a:pt x="183642" y="282790"/>
                </a:lnTo>
                <a:lnTo>
                  <a:pt x="69659" y="282790"/>
                </a:lnTo>
                <a:lnTo>
                  <a:pt x="63322" y="289140"/>
                </a:lnTo>
                <a:lnTo>
                  <a:pt x="63322" y="305714"/>
                </a:lnTo>
                <a:lnTo>
                  <a:pt x="69659" y="312051"/>
                </a:lnTo>
                <a:lnTo>
                  <a:pt x="183642" y="312051"/>
                </a:lnTo>
                <a:lnTo>
                  <a:pt x="189966" y="305714"/>
                </a:lnTo>
                <a:lnTo>
                  <a:pt x="189966" y="289140"/>
                </a:lnTo>
                <a:close/>
              </a:path>
              <a:path w="253364" h="409575">
                <a:moveTo>
                  <a:pt x="253301" y="125310"/>
                </a:moveTo>
                <a:lnTo>
                  <a:pt x="242620" y="76593"/>
                </a:lnTo>
                <a:lnTo>
                  <a:pt x="224561" y="50279"/>
                </a:lnTo>
                <a:lnTo>
                  <a:pt x="224561" y="125310"/>
                </a:lnTo>
                <a:lnTo>
                  <a:pt x="224561" y="129222"/>
                </a:lnTo>
                <a:lnTo>
                  <a:pt x="224066" y="129222"/>
                </a:lnTo>
                <a:lnTo>
                  <a:pt x="223342" y="137972"/>
                </a:lnTo>
                <a:lnTo>
                  <a:pt x="221945" y="146646"/>
                </a:lnTo>
                <a:lnTo>
                  <a:pt x="205816" y="184048"/>
                </a:lnTo>
                <a:lnTo>
                  <a:pt x="200685" y="190157"/>
                </a:lnTo>
                <a:lnTo>
                  <a:pt x="192570" y="200583"/>
                </a:lnTo>
                <a:lnTo>
                  <a:pt x="185102" y="211366"/>
                </a:lnTo>
                <a:lnTo>
                  <a:pt x="178358" y="222516"/>
                </a:lnTo>
                <a:lnTo>
                  <a:pt x="172440" y="234035"/>
                </a:lnTo>
                <a:lnTo>
                  <a:pt x="81343" y="234035"/>
                </a:lnTo>
                <a:lnTo>
                  <a:pt x="60934" y="200583"/>
                </a:lnTo>
                <a:lnTo>
                  <a:pt x="48171" y="184048"/>
                </a:lnTo>
                <a:lnTo>
                  <a:pt x="43713" y="177482"/>
                </a:lnTo>
                <a:lnTo>
                  <a:pt x="30365" y="137972"/>
                </a:lnTo>
                <a:lnTo>
                  <a:pt x="29705" y="125310"/>
                </a:lnTo>
                <a:lnTo>
                  <a:pt x="37871" y="87884"/>
                </a:lnTo>
                <a:lnTo>
                  <a:pt x="58877" y="57302"/>
                </a:lnTo>
                <a:lnTo>
                  <a:pt x="89649" y="36588"/>
                </a:lnTo>
                <a:lnTo>
                  <a:pt x="127139" y="28765"/>
                </a:lnTo>
                <a:lnTo>
                  <a:pt x="164617" y="36525"/>
                </a:lnTo>
                <a:lnTo>
                  <a:pt x="195389" y="57111"/>
                </a:lnTo>
                <a:lnTo>
                  <a:pt x="216395" y="87680"/>
                </a:lnTo>
                <a:lnTo>
                  <a:pt x="224561" y="125310"/>
                </a:lnTo>
                <a:lnTo>
                  <a:pt x="224561" y="50279"/>
                </a:lnTo>
                <a:lnTo>
                  <a:pt x="215366" y="36880"/>
                </a:lnTo>
                <a:lnTo>
                  <a:pt x="203288" y="28765"/>
                </a:lnTo>
                <a:lnTo>
                  <a:pt x="175412" y="10058"/>
                </a:lnTo>
                <a:lnTo>
                  <a:pt x="126644" y="0"/>
                </a:lnTo>
                <a:lnTo>
                  <a:pt x="77876" y="10058"/>
                </a:lnTo>
                <a:lnTo>
                  <a:pt x="37934" y="36880"/>
                </a:lnTo>
                <a:lnTo>
                  <a:pt x="10680" y="76593"/>
                </a:lnTo>
                <a:lnTo>
                  <a:pt x="0" y="125310"/>
                </a:lnTo>
                <a:lnTo>
                  <a:pt x="0" y="129705"/>
                </a:lnTo>
                <a:lnTo>
                  <a:pt x="8763" y="173583"/>
                </a:lnTo>
                <a:lnTo>
                  <a:pt x="30683" y="209664"/>
                </a:lnTo>
                <a:lnTo>
                  <a:pt x="39509" y="221043"/>
                </a:lnTo>
                <a:lnTo>
                  <a:pt x="47917" y="234530"/>
                </a:lnTo>
                <a:lnTo>
                  <a:pt x="55143" y="247650"/>
                </a:lnTo>
                <a:lnTo>
                  <a:pt x="60401" y="257937"/>
                </a:lnTo>
                <a:lnTo>
                  <a:pt x="61861" y="261340"/>
                </a:lnTo>
                <a:lnTo>
                  <a:pt x="65265" y="263296"/>
                </a:lnTo>
                <a:lnTo>
                  <a:pt x="188023" y="263296"/>
                </a:lnTo>
                <a:lnTo>
                  <a:pt x="191427" y="261340"/>
                </a:lnTo>
                <a:lnTo>
                  <a:pt x="192900" y="257937"/>
                </a:lnTo>
                <a:lnTo>
                  <a:pt x="198158" y="247650"/>
                </a:lnTo>
                <a:lnTo>
                  <a:pt x="222605" y="209664"/>
                </a:lnTo>
                <a:lnTo>
                  <a:pt x="229247" y="201358"/>
                </a:lnTo>
                <a:lnTo>
                  <a:pt x="235216" y="192544"/>
                </a:lnTo>
                <a:lnTo>
                  <a:pt x="250736" y="152006"/>
                </a:lnTo>
                <a:lnTo>
                  <a:pt x="253301" y="129705"/>
                </a:lnTo>
                <a:lnTo>
                  <a:pt x="253301" y="1253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0108" y="4361179"/>
            <a:ext cx="4213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80" dirty="0">
                <a:solidFill>
                  <a:srgbClr val="2B3977"/>
                </a:solidFill>
                <a:latin typeface="Arial"/>
                <a:cs typeface="Arial"/>
              </a:rPr>
              <a:t>Модель </a:t>
            </a:r>
            <a:r>
              <a:rPr sz="2000" b="1" i="1" dirty="0">
                <a:solidFill>
                  <a:srgbClr val="2B3977"/>
                </a:solidFill>
                <a:latin typeface="Arial"/>
                <a:cs typeface="Arial"/>
              </a:rPr>
              <a:t>«Перевёрнутый</a:t>
            </a:r>
            <a:r>
              <a:rPr sz="2000" b="1" i="1" spc="-15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000" b="1" i="1" spc="60" dirty="0">
                <a:solidFill>
                  <a:srgbClr val="2B3977"/>
                </a:solidFill>
                <a:latin typeface="Arial"/>
                <a:cs typeface="Arial"/>
              </a:rPr>
              <a:t>класс»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437" y="2953258"/>
            <a:ext cx="15684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видеоконференция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МЭО </a:t>
            </a:r>
            <a:r>
              <a:rPr sz="1400" spc="50" dirty="0" err="1">
                <a:solidFill>
                  <a:srgbClr val="2B3977"/>
                </a:solidFill>
                <a:latin typeface="Arial Narrow"/>
                <a:cs typeface="Arial Narrow"/>
              </a:rPr>
              <a:t>или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en-US" sz="14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Mirapolis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49779" y="2953258"/>
            <a:ext cx="16706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содержание</a:t>
            </a:r>
            <a:r>
              <a:rPr sz="1400" spc="-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интернет-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уроков,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 матрица</a:t>
            </a:r>
            <a:endParaRPr sz="1400">
              <a:latin typeface="Arial Narrow"/>
              <a:cs typeface="Arial Narrow"/>
            </a:endParaRPr>
          </a:p>
          <a:p>
            <a:pPr marL="68580" marR="64135" algn="ctr">
              <a:lnSpc>
                <a:spcPct val="100000"/>
              </a:lnSpc>
            </a:pP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назначения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заданий,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электронный</a:t>
            </a:r>
            <a:r>
              <a:rPr sz="1400" spc="-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журнал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2439" y="2953258"/>
            <a:ext cx="164592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подсистема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«Личные  сообщения»,</a:t>
            </a:r>
            <a:r>
              <a:rPr sz="1400" spc="-5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итоговая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страница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урока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(задания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открытым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ответом)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9747" y="4885944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4">
                <a:moveTo>
                  <a:pt x="1799844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4" y="1258824"/>
                </a:lnTo>
                <a:lnTo>
                  <a:pt x="1799844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9747" y="4885944"/>
            <a:ext cx="1800225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272415" marR="265430" algn="ctr">
              <a:lnSpc>
                <a:spcPct val="100000"/>
              </a:lnSpc>
            </a:pPr>
            <a:r>
              <a:rPr sz="1400" spc="-35" dirty="0">
                <a:solidFill>
                  <a:srgbClr val="FFFFFF"/>
                </a:solidFill>
                <a:latin typeface="Arial Narrow"/>
                <a:cs typeface="Arial Narrow"/>
              </a:rPr>
              <a:t>Са</a:t>
            </a:r>
            <a:r>
              <a:rPr sz="1400" spc="60" dirty="0">
                <a:solidFill>
                  <a:srgbClr val="FFFFFF"/>
                </a:solidFill>
                <a:latin typeface="Arial Narrow"/>
                <a:cs typeface="Arial Narrow"/>
              </a:rPr>
              <a:t>мо</a:t>
            </a: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400" spc="5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Arial Narrow"/>
                <a:cs typeface="Arial Narrow"/>
              </a:rPr>
              <a:t>я</a:t>
            </a:r>
            <a:r>
              <a:rPr sz="1400" spc="-55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ель</a:t>
            </a:r>
            <a:r>
              <a:rPr sz="1400" spc="15" dirty="0">
                <a:solidFill>
                  <a:srgbClr val="FFFFFF"/>
                </a:solidFill>
                <a:latin typeface="Arial Narrow"/>
                <a:cs typeface="Arial Narrow"/>
              </a:rPr>
              <a:t>н</a:t>
            </a:r>
            <a:r>
              <a:rPr sz="1400" spc="5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400" spc="15" dirty="0">
                <a:solidFill>
                  <a:srgbClr val="FFFFFF"/>
                </a:solidFill>
                <a:latin typeface="Arial Narrow"/>
                <a:cs typeface="Arial Narrow"/>
              </a:rPr>
              <a:t>е  </a:t>
            </a:r>
            <a:r>
              <a:rPr sz="1400" spc="40" dirty="0">
                <a:solidFill>
                  <a:srgbClr val="FFFFFF"/>
                </a:solidFill>
                <a:latin typeface="Arial Narrow"/>
                <a:cs typeface="Arial Narrow"/>
              </a:rPr>
              <a:t>изучение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нового  </a:t>
            </a: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материала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24610" y="4979187"/>
            <a:ext cx="253365" cy="409575"/>
          </a:xfrm>
          <a:custGeom>
            <a:avLst/>
            <a:gdLst/>
            <a:ahLst/>
            <a:cxnLst/>
            <a:rect l="l" t="t" r="r" b="b"/>
            <a:pathLst>
              <a:path w="253365" h="409575">
                <a:moveTo>
                  <a:pt x="158305" y="380301"/>
                </a:moveTo>
                <a:lnTo>
                  <a:pt x="94983" y="380301"/>
                </a:lnTo>
                <a:lnTo>
                  <a:pt x="98221" y="391871"/>
                </a:lnTo>
                <a:lnTo>
                  <a:pt x="105156" y="401154"/>
                </a:lnTo>
                <a:lnTo>
                  <a:pt x="114922" y="407327"/>
                </a:lnTo>
                <a:lnTo>
                  <a:pt x="126644" y="409562"/>
                </a:lnTo>
                <a:lnTo>
                  <a:pt x="138379" y="407327"/>
                </a:lnTo>
                <a:lnTo>
                  <a:pt x="148145" y="401154"/>
                </a:lnTo>
                <a:lnTo>
                  <a:pt x="155079" y="391871"/>
                </a:lnTo>
                <a:lnTo>
                  <a:pt x="158305" y="380301"/>
                </a:lnTo>
                <a:close/>
              </a:path>
              <a:path w="253365" h="409575">
                <a:moveTo>
                  <a:pt x="189966" y="337896"/>
                </a:moveTo>
                <a:lnTo>
                  <a:pt x="183642" y="331546"/>
                </a:lnTo>
                <a:lnTo>
                  <a:pt x="69659" y="331546"/>
                </a:lnTo>
                <a:lnTo>
                  <a:pt x="63322" y="337896"/>
                </a:lnTo>
                <a:lnTo>
                  <a:pt x="63322" y="354469"/>
                </a:lnTo>
                <a:lnTo>
                  <a:pt x="69659" y="360807"/>
                </a:lnTo>
                <a:lnTo>
                  <a:pt x="183642" y="360807"/>
                </a:lnTo>
                <a:lnTo>
                  <a:pt x="189966" y="354469"/>
                </a:lnTo>
                <a:lnTo>
                  <a:pt x="189966" y="337896"/>
                </a:lnTo>
                <a:close/>
              </a:path>
              <a:path w="253365" h="409575">
                <a:moveTo>
                  <a:pt x="189966" y="289140"/>
                </a:moveTo>
                <a:lnTo>
                  <a:pt x="183642" y="282790"/>
                </a:lnTo>
                <a:lnTo>
                  <a:pt x="69659" y="282790"/>
                </a:lnTo>
                <a:lnTo>
                  <a:pt x="63322" y="289140"/>
                </a:lnTo>
                <a:lnTo>
                  <a:pt x="63322" y="305714"/>
                </a:lnTo>
                <a:lnTo>
                  <a:pt x="69659" y="312051"/>
                </a:lnTo>
                <a:lnTo>
                  <a:pt x="183642" y="312051"/>
                </a:lnTo>
                <a:lnTo>
                  <a:pt x="189966" y="305714"/>
                </a:lnTo>
                <a:lnTo>
                  <a:pt x="189966" y="289140"/>
                </a:lnTo>
                <a:close/>
              </a:path>
              <a:path w="253365" h="409575">
                <a:moveTo>
                  <a:pt x="253301" y="125310"/>
                </a:moveTo>
                <a:lnTo>
                  <a:pt x="242620" y="76593"/>
                </a:lnTo>
                <a:lnTo>
                  <a:pt x="224561" y="50279"/>
                </a:lnTo>
                <a:lnTo>
                  <a:pt x="224561" y="125310"/>
                </a:lnTo>
                <a:lnTo>
                  <a:pt x="224561" y="129222"/>
                </a:lnTo>
                <a:lnTo>
                  <a:pt x="224066" y="129222"/>
                </a:lnTo>
                <a:lnTo>
                  <a:pt x="223342" y="137972"/>
                </a:lnTo>
                <a:lnTo>
                  <a:pt x="221945" y="146646"/>
                </a:lnTo>
                <a:lnTo>
                  <a:pt x="205816" y="184048"/>
                </a:lnTo>
                <a:lnTo>
                  <a:pt x="200685" y="190157"/>
                </a:lnTo>
                <a:lnTo>
                  <a:pt x="192570" y="200583"/>
                </a:lnTo>
                <a:lnTo>
                  <a:pt x="185102" y="211366"/>
                </a:lnTo>
                <a:lnTo>
                  <a:pt x="178358" y="222516"/>
                </a:lnTo>
                <a:lnTo>
                  <a:pt x="172440" y="234035"/>
                </a:lnTo>
                <a:lnTo>
                  <a:pt x="81343" y="234035"/>
                </a:lnTo>
                <a:lnTo>
                  <a:pt x="60934" y="200583"/>
                </a:lnTo>
                <a:lnTo>
                  <a:pt x="48171" y="184048"/>
                </a:lnTo>
                <a:lnTo>
                  <a:pt x="43713" y="177482"/>
                </a:lnTo>
                <a:lnTo>
                  <a:pt x="30365" y="137972"/>
                </a:lnTo>
                <a:lnTo>
                  <a:pt x="29705" y="125310"/>
                </a:lnTo>
                <a:lnTo>
                  <a:pt x="37871" y="87884"/>
                </a:lnTo>
                <a:lnTo>
                  <a:pt x="58877" y="57302"/>
                </a:lnTo>
                <a:lnTo>
                  <a:pt x="89649" y="36588"/>
                </a:lnTo>
                <a:lnTo>
                  <a:pt x="127139" y="28765"/>
                </a:lnTo>
                <a:lnTo>
                  <a:pt x="164617" y="36525"/>
                </a:lnTo>
                <a:lnTo>
                  <a:pt x="195389" y="57111"/>
                </a:lnTo>
                <a:lnTo>
                  <a:pt x="216395" y="87680"/>
                </a:lnTo>
                <a:lnTo>
                  <a:pt x="224561" y="125310"/>
                </a:lnTo>
                <a:lnTo>
                  <a:pt x="224561" y="50279"/>
                </a:lnTo>
                <a:lnTo>
                  <a:pt x="215366" y="36880"/>
                </a:lnTo>
                <a:lnTo>
                  <a:pt x="203288" y="28765"/>
                </a:lnTo>
                <a:lnTo>
                  <a:pt x="175412" y="10058"/>
                </a:lnTo>
                <a:lnTo>
                  <a:pt x="126644" y="0"/>
                </a:lnTo>
                <a:lnTo>
                  <a:pt x="77876" y="10058"/>
                </a:lnTo>
                <a:lnTo>
                  <a:pt x="37934" y="36880"/>
                </a:lnTo>
                <a:lnTo>
                  <a:pt x="10680" y="76593"/>
                </a:lnTo>
                <a:lnTo>
                  <a:pt x="0" y="125310"/>
                </a:lnTo>
                <a:lnTo>
                  <a:pt x="0" y="129705"/>
                </a:lnTo>
                <a:lnTo>
                  <a:pt x="8763" y="173583"/>
                </a:lnTo>
                <a:lnTo>
                  <a:pt x="30683" y="209664"/>
                </a:lnTo>
                <a:lnTo>
                  <a:pt x="39509" y="221043"/>
                </a:lnTo>
                <a:lnTo>
                  <a:pt x="47917" y="234530"/>
                </a:lnTo>
                <a:lnTo>
                  <a:pt x="55143" y="247650"/>
                </a:lnTo>
                <a:lnTo>
                  <a:pt x="60401" y="257937"/>
                </a:lnTo>
                <a:lnTo>
                  <a:pt x="61861" y="261340"/>
                </a:lnTo>
                <a:lnTo>
                  <a:pt x="65265" y="263296"/>
                </a:lnTo>
                <a:lnTo>
                  <a:pt x="188023" y="263296"/>
                </a:lnTo>
                <a:lnTo>
                  <a:pt x="191427" y="261340"/>
                </a:lnTo>
                <a:lnTo>
                  <a:pt x="192900" y="257937"/>
                </a:lnTo>
                <a:lnTo>
                  <a:pt x="198158" y="247650"/>
                </a:lnTo>
                <a:lnTo>
                  <a:pt x="222605" y="209664"/>
                </a:lnTo>
                <a:lnTo>
                  <a:pt x="229247" y="201358"/>
                </a:lnTo>
                <a:lnTo>
                  <a:pt x="235216" y="192544"/>
                </a:lnTo>
                <a:lnTo>
                  <a:pt x="250736" y="152006"/>
                </a:lnTo>
                <a:lnTo>
                  <a:pt x="253301" y="129705"/>
                </a:lnTo>
                <a:lnTo>
                  <a:pt x="253301" y="1253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4223" y="4901184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4">
                <a:moveTo>
                  <a:pt x="1799844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4" y="1258824"/>
                </a:lnTo>
                <a:lnTo>
                  <a:pt x="1799844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54223" y="4901184"/>
            <a:ext cx="1800225" cy="12592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97155" marR="89535" algn="ctr">
              <a:lnSpc>
                <a:spcPct val="100000"/>
              </a:lnSpc>
            </a:pPr>
            <a:r>
              <a:rPr sz="1400" spc="15" dirty="0">
                <a:solidFill>
                  <a:srgbClr val="FFFFFF"/>
                </a:solidFill>
                <a:latin typeface="Arial Narrow"/>
                <a:cs typeface="Arial Narrow"/>
              </a:rPr>
              <a:t>Отработка</a:t>
            </a:r>
            <a:r>
              <a:rPr sz="14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изученного  </a:t>
            </a: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материала </a:t>
            </a:r>
            <a:r>
              <a:rPr sz="1400" spc="55" dirty="0">
                <a:solidFill>
                  <a:srgbClr val="FFFFFF"/>
                </a:solidFill>
                <a:latin typeface="Arial Narrow"/>
                <a:cs typeface="Arial Narrow"/>
              </a:rPr>
              <a:t>с  </a:t>
            </a:r>
            <a:r>
              <a:rPr sz="1400" spc="35" dirty="0">
                <a:solidFill>
                  <a:srgbClr val="FFFFFF"/>
                </a:solidFill>
                <a:latin typeface="Arial Narrow"/>
                <a:cs typeface="Arial Narrow"/>
              </a:rPr>
              <a:t>использованием  </a:t>
            </a:r>
            <a:r>
              <a:rPr sz="1400" spc="50" dirty="0">
                <a:solidFill>
                  <a:srgbClr val="FFFFFF"/>
                </a:solidFill>
                <a:latin typeface="Arial Narrow"/>
                <a:cs typeface="Arial Narrow"/>
              </a:rPr>
              <a:t>видеоконференции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12453" y="4847513"/>
            <a:ext cx="417830" cy="454025"/>
            <a:chOff x="3212453" y="4847513"/>
            <a:chExt cx="417830" cy="454025"/>
          </a:xfrm>
        </p:grpSpPr>
        <p:sp>
          <p:nvSpPr>
            <p:cNvPr id="32" name="object 32"/>
            <p:cNvSpPr/>
            <p:nvPr/>
          </p:nvSpPr>
          <p:spPr>
            <a:xfrm>
              <a:off x="3361105" y="4996710"/>
              <a:ext cx="119905" cy="1196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12452" y="4847513"/>
              <a:ext cx="417830" cy="454025"/>
            </a:xfrm>
            <a:custGeom>
              <a:avLst/>
              <a:gdLst/>
              <a:ahLst/>
              <a:cxnLst/>
              <a:rect l="l" t="t" r="r" b="b"/>
              <a:pathLst>
                <a:path w="417829" h="454025">
                  <a:moveTo>
                    <a:pt x="57594" y="201853"/>
                  </a:moveTo>
                  <a:lnTo>
                    <a:pt x="52908" y="197142"/>
                  </a:lnTo>
                  <a:lnTo>
                    <a:pt x="4686" y="197142"/>
                  </a:lnTo>
                  <a:lnTo>
                    <a:pt x="0" y="201853"/>
                  </a:lnTo>
                  <a:lnTo>
                    <a:pt x="0" y="213461"/>
                  </a:lnTo>
                  <a:lnTo>
                    <a:pt x="4686" y="218173"/>
                  </a:lnTo>
                  <a:lnTo>
                    <a:pt x="52908" y="218173"/>
                  </a:lnTo>
                  <a:lnTo>
                    <a:pt x="57594" y="213461"/>
                  </a:lnTo>
                  <a:lnTo>
                    <a:pt x="57594" y="201853"/>
                  </a:lnTo>
                  <a:close/>
                </a:path>
                <a:path w="417829" h="454025">
                  <a:moveTo>
                    <a:pt x="104025" y="321310"/>
                  </a:moveTo>
                  <a:lnTo>
                    <a:pt x="103517" y="314680"/>
                  </a:lnTo>
                  <a:lnTo>
                    <a:pt x="95199" y="307530"/>
                  </a:lnTo>
                  <a:lnTo>
                    <a:pt x="89420" y="307530"/>
                  </a:lnTo>
                  <a:lnTo>
                    <a:pt x="55181" y="340956"/>
                  </a:lnTo>
                  <a:lnTo>
                    <a:pt x="54673" y="347599"/>
                  </a:lnTo>
                  <a:lnTo>
                    <a:pt x="62204" y="356412"/>
                  </a:lnTo>
                  <a:lnTo>
                    <a:pt x="68808" y="356933"/>
                  </a:lnTo>
                  <a:lnTo>
                    <a:pt x="104025" y="321310"/>
                  </a:lnTo>
                  <a:close/>
                </a:path>
                <a:path w="417829" h="454025">
                  <a:moveTo>
                    <a:pt x="104317" y="93332"/>
                  </a:moveTo>
                  <a:lnTo>
                    <a:pt x="70053" y="59207"/>
                  </a:lnTo>
                  <a:lnTo>
                    <a:pt x="63436" y="59550"/>
                  </a:lnTo>
                  <a:lnTo>
                    <a:pt x="55943" y="67868"/>
                  </a:lnTo>
                  <a:lnTo>
                    <a:pt x="55956" y="73977"/>
                  </a:lnTo>
                  <a:lnTo>
                    <a:pt x="89585" y="108127"/>
                  </a:lnTo>
                  <a:lnTo>
                    <a:pt x="96177" y="108127"/>
                  </a:lnTo>
                  <a:lnTo>
                    <a:pt x="104317" y="99949"/>
                  </a:lnTo>
                  <a:lnTo>
                    <a:pt x="104317" y="93332"/>
                  </a:lnTo>
                  <a:close/>
                </a:path>
                <a:path w="417829" h="454025">
                  <a:moveTo>
                    <a:pt x="220218" y="4737"/>
                  </a:moveTo>
                  <a:lnTo>
                    <a:pt x="215531" y="0"/>
                  </a:lnTo>
                  <a:lnTo>
                    <a:pt x="203962" y="0"/>
                  </a:lnTo>
                  <a:lnTo>
                    <a:pt x="199275" y="4737"/>
                  </a:lnTo>
                  <a:lnTo>
                    <a:pt x="199275" y="53136"/>
                  </a:lnTo>
                  <a:lnTo>
                    <a:pt x="203962" y="57848"/>
                  </a:lnTo>
                  <a:lnTo>
                    <a:pt x="215531" y="57848"/>
                  </a:lnTo>
                  <a:lnTo>
                    <a:pt x="220218" y="53136"/>
                  </a:lnTo>
                  <a:lnTo>
                    <a:pt x="220218" y="4737"/>
                  </a:lnTo>
                  <a:close/>
                </a:path>
                <a:path w="417829" h="454025">
                  <a:moveTo>
                    <a:pt x="241427" y="423494"/>
                  </a:moveTo>
                  <a:lnTo>
                    <a:pt x="176034" y="423494"/>
                  </a:lnTo>
                  <a:lnTo>
                    <a:pt x="179324" y="435457"/>
                  </a:lnTo>
                  <a:lnTo>
                    <a:pt x="186499" y="445071"/>
                  </a:lnTo>
                  <a:lnTo>
                    <a:pt x="196621" y="451485"/>
                  </a:lnTo>
                  <a:lnTo>
                    <a:pt x="208762" y="453834"/>
                  </a:lnTo>
                  <a:lnTo>
                    <a:pt x="220878" y="451485"/>
                  </a:lnTo>
                  <a:lnTo>
                    <a:pt x="230987" y="445071"/>
                  </a:lnTo>
                  <a:lnTo>
                    <a:pt x="238150" y="435444"/>
                  </a:lnTo>
                  <a:lnTo>
                    <a:pt x="241427" y="423494"/>
                  </a:lnTo>
                  <a:close/>
                </a:path>
                <a:path w="417829" h="454025">
                  <a:moveTo>
                    <a:pt x="268490" y="394792"/>
                  </a:moveTo>
                  <a:lnTo>
                    <a:pt x="267550" y="378726"/>
                  </a:lnTo>
                  <a:lnTo>
                    <a:pt x="261442" y="372592"/>
                  </a:lnTo>
                  <a:lnTo>
                    <a:pt x="163677" y="372135"/>
                  </a:lnTo>
                  <a:lnTo>
                    <a:pt x="155333" y="372630"/>
                  </a:lnTo>
                  <a:lnTo>
                    <a:pt x="148971" y="379818"/>
                  </a:lnTo>
                  <a:lnTo>
                    <a:pt x="149910" y="395884"/>
                  </a:lnTo>
                  <a:lnTo>
                    <a:pt x="156019" y="402018"/>
                  </a:lnTo>
                  <a:lnTo>
                    <a:pt x="253784" y="402475"/>
                  </a:lnTo>
                  <a:lnTo>
                    <a:pt x="262128" y="401980"/>
                  </a:lnTo>
                  <a:lnTo>
                    <a:pt x="268490" y="394792"/>
                  </a:lnTo>
                  <a:close/>
                </a:path>
                <a:path w="417829" h="454025">
                  <a:moveTo>
                    <a:pt x="339496" y="208241"/>
                  </a:moveTo>
                  <a:lnTo>
                    <a:pt x="328536" y="157746"/>
                  </a:lnTo>
                  <a:lnTo>
                    <a:pt x="309333" y="129717"/>
                  </a:lnTo>
                  <a:lnTo>
                    <a:pt x="309333" y="212128"/>
                  </a:lnTo>
                  <a:lnTo>
                    <a:pt x="309308" y="212750"/>
                  </a:lnTo>
                  <a:lnTo>
                    <a:pt x="299072" y="255092"/>
                  </a:lnTo>
                  <a:lnTo>
                    <a:pt x="285407" y="275361"/>
                  </a:lnTo>
                  <a:lnTo>
                    <a:pt x="277012" y="286029"/>
                  </a:lnTo>
                  <a:lnTo>
                    <a:pt x="269252" y="297154"/>
                  </a:lnTo>
                  <a:lnTo>
                    <a:pt x="262140" y="308711"/>
                  </a:lnTo>
                  <a:lnTo>
                    <a:pt x="255727" y="320675"/>
                  </a:lnTo>
                  <a:lnTo>
                    <a:pt x="161480" y="320675"/>
                  </a:lnTo>
                  <a:lnTo>
                    <a:pt x="140385" y="285915"/>
                  </a:lnTo>
                  <a:lnTo>
                    <a:pt x="126898" y="268859"/>
                  </a:lnTo>
                  <a:lnTo>
                    <a:pt x="122339" y="262089"/>
                  </a:lnTo>
                  <a:lnTo>
                    <a:pt x="108572" y="221157"/>
                  </a:lnTo>
                  <a:lnTo>
                    <a:pt x="107886" y="208241"/>
                  </a:lnTo>
                  <a:lnTo>
                    <a:pt x="116243" y="169494"/>
                  </a:lnTo>
                  <a:lnTo>
                    <a:pt x="137883" y="137833"/>
                  </a:lnTo>
                  <a:lnTo>
                    <a:pt x="169659" y="116446"/>
                  </a:lnTo>
                  <a:lnTo>
                    <a:pt x="208445" y="108458"/>
                  </a:lnTo>
                  <a:lnTo>
                    <a:pt x="247230" y="116446"/>
                  </a:lnTo>
                  <a:lnTo>
                    <a:pt x="279006" y="137833"/>
                  </a:lnTo>
                  <a:lnTo>
                    <a:pt x="300647" y="169494"/>
                  </a:lnTo>
                  <a:lnTo>
                    <a:pt x="309029" y="208343"/>
                  </a:lnTo>
                  <a:lnTo>
                    <a:pt x="309333" y="212128"/>
                  </a:lnTo>
                  <a:lnTo>
                    <a:pt x="309333" y="129717"/>
                  </a:lnTo>
                  <a:lnTo>
                    <a:pt x="300355" y="116598"/>
                  </a:lnTo>
                  <a:lnTo>
                    <a:pt x="288239" y="108458"/>
                  </a:lnTo>
                  <a:lnTo>
                    <a:pt x="259016" y="88823"/>
                  </a:lnTo>
                  <a:lnTo>
                    <a:pt x="208597" y="78447"/>
                  </a:lnTo>
                  <a:lnTo>
                    <a:pt x="158178" y="88823"/>
                  </a:lnTo>
                  <a:lnTo>
                    <a:pt x="116840" y="116598"/>
                  </a:lnTo>
                  <a:lnTo>
                    <a:pt x="88658" y="157746"/>
                  </a:lnTo>
                  <a:lnTo>
                    <a:pt x="77698" y="208241"/>
                  </a:lnTo>
                  <a:lnTo>
                    <a:pt x="77698" y="212750"/>
                  </a:lnTo>
                  <a:lnTo>
                    <a:pt x="86804" y="258229"/>
                  </a:lnTo>
                  <a:lnTo>
                    <a:pt x="109537" y="295605"/>
                  </a:lnTo>
                  <a:lnTo>
                    <a:pt x="118605" y="307352"/>
                  </a:lnTo>
                  <a:lnTo>
                    <a:pt x="127279" y="321246"/>
                  </a:lnTo>
                  <a:lnTo>
                    <a:pt x="134721" y="334797"/>
                  </a:lnTo>
                  <a:lnTo>
                    <a:pt x="140169" y="345541"/>
                  </a:lnTo>
                  <a:lnTo>
                    <a:pt x="141859" y="348970"/>
                  </a:lnTo>
                  <a:lnTo>
                    <a:pt x="145351" y="351129"/>
                  </a:lnTo>
                  <a:lnTo>
                    <a:pt x="268135" y="351129"/>
                  </a:lnTo>
                  <a:lnTo>
                    <a:pt x="271843" y="351129"/>
                  </a:lnTo>
                  <a:lnTo>
                    <a:pt x="275336" y="348970"/>
                  </a:lnTo>
                  <a:lnTo>
                    <a:pt x="277037" y="345541"/>
                  </a:lnTo>
                  <a:lnTo>
                    <a:pt x="282486" y="334784"/>
                  </a:lnTo>
                  <a:lnTo>
                    <a:pt x="307670" y="295605"/>
                  </a:lnTo>
                  <a:lnTo>
                    <a:pt x="314579" y="287045"/>
                  </a:lnTo>
                  <a:lnTo>
                    <a:pt x="320687" y="277939"/>
                  </a:lnTo>
                  <a:lnTo>
                    <a:pt x="336842" y="235877"/>
                  </a:lnTo>
                  <a:lnTo>
                    <a:pt x="339496" y="212750"/>
                  </a:lnTo>
                  <a:lnTo>
                    <a:pt x="339496" y="208241"/>
                  </a:lnTo>
                  <a:close/>
                </a:path>
                <a:path w="417829" h="454025">
                  <a:moveTo>
                    <a:pt x="363448" y="75044"/>
                  </a:moveTo>
                  <a:lnTo>
                    <a:pt x="362381" y="68478"/>
                  </a:lnTo>
                  <a:lnTo>
                    <a:pt x="353974" y="62420"/>
                  </a:lnTo>
                  <a:lnTo>
                    <a:pt x="348970" y="62458"/>
                  </a:lnTo>
                  <a:lnTo>
                    <a:pt x="345313" y="65201"/>
                  </a:lnTo>
                  <a:lnTo>
                    <a:pt x="315074" y="95592"/>
                  </a:lnTo>
                  <a:lnTo>
                    <a:pt x="315074" y="102209"/>
                  </a:lnTo>
                  <a:lnTo>
                    <a:pt x="321195" y="108254"/>
                  </a:lnTo>
                  <a:lnTo>
                    <a:pt x="323951" y="109283"/>
                  </a:lnTo>
                  <a:lnTo>
                    <a:pt x="329565" y="109156"/>
                  </a:lnTo>
                  <a:lnTo>
                    <a:pt x="332244" y="108038"/>
                  </a:lnTo>
                  <a:lnTo>
                    <a:pt x="360083" y="79768"/>
                  </a:lnTo>
                  <a:lnTo>
                    <a:pt x="363448" y="75044"/>
                  </a:lnTo>
                  <a:close/>
                </a:path>
                <a:path w="417829" h="454025">
                  <a:moveTo>
                    <a:pt x="365366" y="341020"/>
                  </a:moveTo>
                  <a:lnTo>
                    <a:pt x="330339" y="304596"/>
                  </a:lnTo>
                  <a:lnTo>
                    <a:pt x="323710" y="304253"/>
                  </a:lnTo>
                  <a:lnTo>
                    <a:pt x="315125" y="312039"/>
                  </a:lnTo>
                  <a:lnTo>
                    <a:pt x="314794" y="318681"/>
                  </a:lnTo>
                  <a:lnTo>
                    <a:pt x="349275" y="354469"/>
                  </a:lnTo>
                  <a:lnTo>
                    <a:pt x="355879" y="355079"/>
                  </a:lnTo>
                  <a:lnTo>
                    <a:pt x="364769" y="347637"/>
                  </a:lnTo>
                  <a:lnTo>
                    <a:pt x="365366" y="341020"/>
                  </a:lnTo>
                  <a:close/>
                </a:path>
                <a:path w="417829" h="454025">
                  <a:moveTo>
                    <a:pt x="417576" y="201485"/>
                  </a:moveTo>
                  <a:lnTo>
                    <a:pt x="412902" y="196773"/>
                  </a:lnTo>
                  <a:lnTo>
                    <a:pt x="364655" y="196773"/>
                  </a:lnTo>
                  <a:lnTo>
                    <a:pt x="359968" y="201485"/>
                  </a:lnTo>
                  <a:lnTo>
                    <a:pt x="359968" y="213093"/>
                  </a:lnTo>
                  <a:lnTo>
                    <a:pt x="364655" y="217805"/>
                  </a:lnTo>
                  <a:lnTo>
                    <a:pt x="412902" y="217805"/>
                  </a:lnTo>
                  <a:lnTo>
                    <a:pt x="417576" y="213093"/>
                  </a:lnTo>
                  <a:lnTo>
                    <a:pt x="417576" y="20148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4788408" y="4879847"/>
            <a:ext cx="1800225" cy="1259205"/>
          </a:xfrm>
          <a:custGeom>
            <a:avLst/>
            <a:gdLst/>
            <a:ahLst/>
            <a:cxnLst/>
            <a:rect l="l" t="t" r="r" b="b"/>
            <a:pathLst>
              <a:path w="1800225" h="1259204">
                <a:moveTo>
                  <a:pt x="1799843" y="0"/>
                </a:moveTo>
                <a:lnTo>
                  <a:pt x="0" y="0"/>
                </a:lnTo>
                <a:lnTo>
                  <a:pt x="0" y="1258824"/>
                </a:lnTo>
                <a:lnTo>
                  <a:pt x="1799843" y="1258824"/>
                </a:lnTo>
                <a:lnTo>
                  <a:pt x="1799843" y="0"/>
                </a:lnTo>
                <a:close/>
              </a:path>
            </a:pathLst>
          </a:custGeom>
          <a:solidFill>
            <a:srgbClr val="003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88408" y="4879847"/>
            <a:ext cx="1800225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19380" marR="113664" algn="ctr">
              <a:lnSpc>
                <a:spcPct val="100000"/>
              </a:lnSpc>
            </a:pP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Консультирование</a:t>
            </a:r>
            <a:r>
              <a:rPr sz="14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 Narrow"/>
                <a:cs typeface="Arial Narrow"/>
              </a:rPr>
              <a:t>по  </a:t>
            </a:r>
            <a:r>
              <a:rPr sz="1400" spc="55" dirty="0">
                <a:solidFill>
                  <a:srgbClr val="FFFFFF"/>
                </a:solidFill>
                <a:latin typeface="Arial Narrow"/>
                <a:cs typeface="Arial Narrow"/>
              </a:rPr>
              <a:t>сложным </a:t>
            </a:r>
            <a:r>
              <a:rPr sz="1400" spc="40" dirty="0">
                <a:solidFill>
                  <a:srgbClr val="FFFFFF"/>
                </a:solidFill>
                <a:latin typeface="Arial Narrow"/>
                <a:cs typeface="Arial Narrow"/>
              </a:rPr>
              <a:t>вопросам  </a:t>
            </a:r>
            <a:r>
              <a:rPr sz="1400" spc="50" dirty="0">
                <a:solidFill>
                  <a:srgbClr val="FFFFFF"/>
                </a:solidFill>
                <a:latin typeface="Arial Narrow"/>
                <a:cs typeface="Arial Narrow"/>
              </a:rPr>
              <a:t>(чат/форум)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41747" y="4980711"/>
            <a:ext cx="253365" cy="409575"/>
          </a:xfrm>
          <a:custGeom>
            <a:avLst/>
            <a:gdLst/>
            <a:ahLst/>
            <a:cxnLst/>
            <a:rect l="l" t="t" r="r" b="b"/>
            <a:pathLst>
              <a:path w="253364" h="409575">
                <a:moveTo>
                  <a:pt x="158305" y="380301"/>
                </a:moveTo>
                <a:lnTo>
                  <a:pt x="94983" y="380301"/>
                </a:lnTo>
                <a:lnTo>
                  <a:pt x="98221" y="391871"/>
                </a:lnTo>
                <a:lnTo>
                  <a:pt x="105156" y="401154"/>
                </a:lnTo>
                <a:lnTo>
                  <a:pt x="114922" y="407327"/>
                </a:lnTo>
                <a:lnTo>
                  <a:pt x="126644" y="409562"/>
                </a:lnTo>
                <a:lnTo>
                  <a:pt x="138379" y="407327"/>
                </a:lnTo>
                <a:lnTo>
                  <a:pt x="148145" y="401154"/>
                </a:lnTo>
                <a:lnTo>
                  <a:pt x="155079" y="391871"/>
                </a:lnTo>
                <a:lnTo>
                  <a:pt x="158305" y="380301"/>
                </a:lnTo>
                <a:close/>
              </a:path>
              <a:path w="253364" h="409575">
                <a:moveTo>
                  <a:pt x="189966" y="337896"/>
                </a:moveTo>
                <a:lnTo>
                  <a:pt x="183642" y="331546"/>
                </a:lnTo>
                <a:lnTo>
                  <a:pt x="69659" y="331546"/>
                </a:lnTo>
                <a:lnTo>
                  <a:pt x="63322" y="337896"/>
                </a:lnTo>
                <a:lnTo>
                  <a:pt x="63322" y="354469"/>
                </a:lnTo>
                <a:lnTo>
                  <a:pt x="69659" y="360807"/>
                </a:lnTo>
                <a:lnTo>
                  <a:pt x="183642" y="360807"/>
                </a:lnTo>
                <a:lnTo>
                  <a:pt x="189966" y="354469"/>
                </a:lnTo>
                <a:lnTo>
                  <a:pt x="189966" y="337896"/>
                </a:lnTo>
                <a:close/>
              </a:path>
              <a:path w="253364" h="409575">
                <a:moveTo>
                  <a:pt x="189966" y="289140"/>
                </a:moveTo>
                <a:lnTo>
                  <a:pt x="183642" y="282790"/>
                </a:lnTo>
                <a:lnTo>
                  <a:pt x="69659" y="282790"/>
                </a:lnTo>
                <a:lnTo>
                  <a:pt x="63322" y="289140"/>
                </a:lnTo>
                <a:lnTo>
                  <a:pt x="63322" y="305714"/>
                </a:lnTo>
                <a:lnTo>
                  <a:pt x="69659" y="312051"/>
                </a:lnTo>
                <a:lnTo>
                  <a:pt x="183642" y="312051"/>
                </a:lnTo>
                <a:lnTo>
                  <a:pt x="189966" y="305714"/>
                </a:lnTo>
                <a:lnTo>
                  <a:pt x="189966" y="289140"/>
                </a:lnTo>
                <a:close/>
              </a:path>
              <a:path w="253364" h="409575">
                <a:moveTo>
                  <a:pt x="253301" y="125310"/>
                </a:moveTo>
                <a:lnTo>
                  <a:pt x="242620" y="76593"/>
                </a:lnTo>
                <a:lnTo>
                  <a:pt x="224561" y="50279"/>
                </a:lnTo>
                <a:lnTo>
                  <a:pt x="224561" y="125310"/>
                </a:lnTo>
                <a:lnTo>
                  <a:pt x="224561" y="129222"/>
                </a:lnTo>
                <a:lnTo>
                  <a:pt x="224066" y="129222"/>
                </a:lnTo>
                <a:lnTo>
                  <a:pt x="223342" y="137972"/>
                </a:lnTo>
                <a:lnTo>
                  <a:pt x="221945" y="146646"/>
                </a:lnTo>
                <a:lnTo>
                  <a:pt x="205816" y="184048"/>
                </a:lnTo>
                <a:lnTo>
                  <a:pt x="200685" y="190157"/>
                </a:lnTo>
                <a:lnTo>
                  <a:pt x="192570" y="200583"/>
                </a:lnTo>
                <a:lnTo>
                  <a:pt x="185102" y="211366"/>
                </a:lnTo>
                <a:lnTo>
                  <a:pt x="178358" y="222516"/>
                </a:lnTo>
                <a:lnTo>
                  <a:pt x="172440" y="234035"/>
                </a:lnTo>
                <a:lnTo>
                  <a:pt x="81343" y="234035"/>
                </a:lnTo>
                <a:lnTo>
                  <a:pt x="60934" y="200583"/>
                </a:lnTo>
                <a:lnTo>
                  <a:pt x="48171" y="184048"/>
                </a:lnTo>
                <a:lnTo>
                  <a:pt x="43713" y="177482"/>
                </a:lnTo>
                <a:lnTo>
                  <a:pt x="30365" y="137972"/>
                </a:lnTo>
                <a:lnTo>
                  <a:pt x="29705" y="125310"/>
                </a:lnTo>
                <a:lnTo>
                  <a:pt x="37871" y="87884"/>
                </a:lnTo>
                <a:lnTo>
                  <a:pt x="58877" y="57302"/>
                </a:lnTo>
                <a:lnTo>
                  <a:pt x="89649" y="36588"/>
                </a:lnTo>
                <a:lnTo>
                  <a:pt x="127139" y="28765"/>
                </a:lnTo>
                <a:lnTo>
                  <a:pt x="164617" y="36525"/>
                </a:lnTo>
                <a:lnTo>
                  <a:pt x="195389" y="57111"/>
                </a:lnTo>
                <a:lnTo>
                  <a:pt x="216395" y="87680"/>
                </a:lnTo>
                <a:lnTo>
                  <a:pt x="224561" y="125310"/>
                </a:lnTo>
                <a:lnTo>
                  <a:pt x="224561" y="50279"/>
                </a:lnTo>
                <a:lnTo>
                  <a:pt x="215366" y="36880"/>
                </a:lnTo>
                <a:lnTo>
                  <a:pt x="203288" y="28765"/>
                </a:lnTo>
                <a:lnTo>
                  <a:pt x="175412" y="10058"/>
                </a:lnTo>
                <a:lnTo>
                  <a:pt x="126644" y="0"/>
                </a:lnTo>
                <a:lnTo>
                  <a:pt x="77876" y="10058"/>
                </a:lnTo>
                <a:lnTo>
                  <a:pt x="37934" y="36880"/>
                </a:lnTo>
                <a:lnTo>
                  <a:pt x="10680" y="76593"/>
                </a:lnTo>
                <a:lnTo>
                  <a:pt x="0" y="125310"/>
                </a:lnTo>
                <a:lnTo>
                  <a:pt x="0" y="129705"/>
                </a:lnTo>
                <a:lnTo>
                  <a:pt x="8763" y="173583"/>
                </a:lnTo>
                <a:lnTo>
                  <a:pt x="30683" y="209664"/>
                </a:lnTo>
                <a:lnTo>
                  <a:pt x="39509" y="221043"/>
                </a:lnTo>
                <a:lnTo>
                  <a:pt x="47917" y="234530"/>
                </a:lnTo>
                <a:lnTo>
                  <a:pt x="55143" y="247650"/>
                </a:lnTo>
                <a:lnTo>
                  <a:pt x="60401" y="257937"/>
                </a:lnTo>
                <a:lnTo>
                  <a:pt x="61861" y="261340"/>
                </a:lnTo>
                <a:lnTo>
                  <a:pt x="65265" y="263296"/>
                </a:lnTo>
                <a:lnTo>
                  <a:pt x="188023" y="263296"/>
                </a:lnTo>
                <a:lnTo>
                  <a:pt x="191427" y="261340"/>
                </a:lnTo>
                <a:lnTo>
                  <a:pt x="192900" y="257937"/>
                </a:lnTo>
                <a:lnTo>
                  <a:pt x="198158" y="247650"/>
                </a:lnTo>
                <a:lnTo>
                  <a:pt x="222605" y="209664"/>
                </a:lnTo>
                <a:lnTo>
                  <a:pt x="229247" y="201358"/>
                </a:lnTo>
                <a:lnTo>
                  <a:pt x="235216" y="192544"/>
                </a:lnTo>
                <a:lnTo>
                  <a:pt x="250736" y="152006"/>
                </a:lnTo>
                <a:lnTo>
                  <a:pt x="253301" y="129705"/>
                </a:lnTo>
                <a:lnTo>
                  <a:pt x="253301" y="12531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9636" y="6270751"/>
            <a:ext cx="16706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содержание</a:t>
            </a:r>
            <a:r>
              <a:rPr sz="1400" spc="-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интернет-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уроков,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 матрица</a:t>
            </a:r>
            <a:endParaRPr sz="1400">
              <a:latin typeface="Arial Narrow"/>
              <a:cs typeface="Arial Narrow"/>
            </a:endParaRPr>
          </a:p>
          <a:p>
            <a:pPr marL="68580" marR="64135" algn="ctr">
              <a:lnSpc>
                <a:spcPct val="100000"/>
              </a:lnSpc>
            </a:pP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назначения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заданий,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электронный</a:t>
            </a:r>
            <a:r>
              <a:rPr sz="1400" spc="-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журнал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39314" y="6324091"/>
            <a:ext cx="156781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видеоконференция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МЭО </a:t>
            </a:r>
            <a:r>
              <a:rPr sz="1400" spc="50" dirty="0" err="1">
                <a:solidFill>
                  <a:srgbClr val="2B3977"/>
                </a:solidFill>
                <a:latin typeface="Arial Narrow"/>
                <a:cs typeface="Arial Narrow"/>
              </a:rPr>
              <a:t>или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en-US" sz="1400" spc="50" dirty="0" err="1">
                <a:solidFill>
                  <a:srgbClr val="2B3977"/>
                </a:solidFill>
                <a:latin typeface="Arial Narrow"/>
                <a:cs typeface="Arial Narrow"/>
              </a:rPr>
              <a:t>Mirapolis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44922" y="6285433"/>
            <a:ext cx="164909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Используется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подсистема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«Личные  сообщения»,</a:t>
            </a:r>
            <a:r>
              <a:rPr sz="1400" spc="-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итоговая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страница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урока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(задания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открытым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ответом)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5883" y="8686800"/>
            <a:ext cx="1333500" cy="80010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404495">
              <a:lnSpc>
                <a:spcPct val="100000"/>
              </a:lnSpc>
            </a:pP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Лекция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61972" y="8686800"/>
            <a:ext cx="1333500" cy="80010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Семинар/беседа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28059" y="8686800"/>
            <a:ext cx="1332230" cy="80010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65100" marR="156210" algn="ctr">
              <a:lnSpc>
                <a:spcPts val="1520"/>
              </a:lnSpc>
              <a:spcBef>
                <a:spcPts val="860"/>
              </a:spcBef>
            </a:pPr>
            <a:r>
              <a:rPr sz="1400" spc="50" dirty="0">
                <a:solidFill>
                  <a:srgbClr val="FFFFFF"/>
                </a:solidFill>
                <a:latin typeface="Arial Narrow"/>
                <a:cs typeface="Arial Narrow"/>
              </a:rPr>
              <a:t>П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400" spc="-20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400" spc="70" dirty="0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sz="1400" spc="35" dirty="0">
                <a:solidFill>
                  <a:srgbClr val="FFFFFF"/>
                </a:solidFill>
                <a:latin typeface="Arial Narrow"/>
                <a:cs typeface="Arial Narrow"/>
              </a:rPr>
              <a:t>тиче</a:t>
            </a:r>
            <a:r>
              <a:rPr sz="1400" spc="40" dirty="0">
                <a:solidFill>
                  <a:srgbClr val="FFFFFF"/>
                </a:solidFill>
                <a:latin typeface="Arial Narrow"/>
                <a:cs typeface="Arial Narrow"/>
              </a:rPr>
              <a:t>с</a:t>
            </a:r>
            <a:r>
              <a:rPr sz="1400" spc="70" dirty="0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sz="1400" spc="6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400" spc="15" dirty="0">
                <a:solidFill>
                  <a:srgbClr val="FFFFFF"/>
                </a:solidFill>
                <a:latin typeface="Arial Narrow"/>
                <a:cs typeface="Arial Narrow"/>
              </a:rPr>
              <a:t>е  занятие</a:t>
            </a: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ts val="1505"/>
              </a:lnSpc>
            </a:pPr>
            <a:r>
              <a:rPr sz="1400" spc="45" dirty="0">
                <a:solidFill>
                  <a:srgbClr val="FFFFFF"/>
                </a:solidFill>
                <a:latin typeface="Arial Narrow"/>
                <a:cs typeface="Arial Narrow"/>
              </a:rPr>
              <a:t>тренинг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94147" y="8686800"/>
            <a:ext cx="1332230" cy="80010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Arial Narrow"/>
                <a:cs typeface="Arial Narrow"/>
              </a:rPr>
              <a:t>Устный</a:t>
            </a:r>
            <a:r>
              <a:rPr sz="1400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 Narrow"/>
                <a:cs typeface="Arial Narrow"/>
              </a:rPr>
              <a:t>опрос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4149" y="8077200"/>
            <a:ext cx="59359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зависимости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от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стоящих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перед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педагогом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задач,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 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проводятся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разных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дидактических</a:t>
            </a:r>
            <a:r>
              <a:rPr sz="1600" spc="2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моделях.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11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38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77" y="217169"/>
            <a:ext cx="6499860" cy="1669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ОНЛАЙН</a:t>
            </a:r>
            <a:r>
              <a:rPr sz="2100" b="1" spc="65" dirty="0">
                <a:solidFill>
                  <a:srgbClr val="2B3977"/>
                </a:solidFill>
                <a:latin typeface="Tahoma"/>
                <a:cs typeface="Tahoma"/>
              </a:rPr>
              <a:t>-</a:t>
            </a: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КУРСЫ </a:t>
            </a:r>
            <a:endParaRPr lang="en-US" sz="2100" b="1" i="1" spc="65" dirty="0" smtClean="0">
              <a:solidFill>
                <a:srgbClr val="2B3977"/>
              </a:solidFill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lang="ru-RU" sz="2100" b="1" i="1" spc="25" dirty="0" smtClean="0">
                <a:solidFill>
                  <a:srgbClr val="2B3977"/>
                </a:solidFill>
                <a:latin typeface="Arial"/>
                <a:cs typeface="Arial"/>
              </a:rPr>
              <a:t>ЦИФРОВОЙ ОБРАЗОВАТЕЛЬНОЙ СРЕДЫ МЭО</a:t>
            </a:r>
            <a:endParaRPr lang="ru-RU" sz="2100" dirty="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Содержание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школьных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предметов представлено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МЭО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виде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учебных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онлайн-курсов,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доступ </a:t>
            </a:r>
            <a:r>
              <a:rPr sz="1600" spc="11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которым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осуществляется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через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«Библиотеку 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курсов».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структуре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каждого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онлайн-курса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выделяется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несколько уровней 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содержания.</a:t>
            </a:r>
            <a:endParaRPr sz="1600" dirty="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6927" y="1905000"/>
            <a:ext cx="3943859" cy="1025271"/>
            <a:chOff x="566927" y="1905000"/>
            <a:chExt cx="3943859" cy="1025271"/>
          </a:xfrm>
        </p:grpSpPr>
        <p:sp>
          <p:nvSpPr>
            <p:cNvPr id="4" name="object 4"/>
            <p:cNvSpPr/>
            <p:nvPr/>
          </p:nvSpPr>
          <p:spPr>
            <a:xfrm>
              <a:off x="2209800" y="2223516"/>
              <a:ext cx="328930" cy="706755"/>
            </a:xfrm>
            <a:custGeom>
              <a:avLst/>
              <a:gdLst/>
              <a:ahLst/>
              <a:cxnLst/>
              <a:rect l="l" t="t" r="r" b="b"/>
              <a:pathLst>
                <a:path w="328930" h="706755">
                  <a:moveTo>
                    <a:pt x="0" y="353567"/>
                  </a:moveTo>
                  <a:lnTo>
                    <a:pt x="164337" y="353567"/>
                  </a:lnTo>
                  <a:lnTo>
                    <a:pt x="164337" y="706754"/>
                  </a:lnTo>
                  <a:lnTo>
                    <a:pt x="328549" y="706754"/>
                  </a:lnTo>
                </a:path>
                <a:path w="328930" h="706755">
                  <a:moveTo>
                    <a:pt x="0" y="353186"/>
                  </a:moveTo>
                  <a:lnTo>
                    <a:pt x="164337" y="353186"/>
                  </a:lnTo>
                  <a:lnTo>
                    <a:pt x="164337" y="0"/>
                  </a:lnTo>
                  <a:lnTo>
                    <a:pt x="328549" y="0"/>
                  </a:lnTo>
                </a:path>
              </a:pathLst>
            </a:custGeom>
            <a:ln w="12700">
              <a:solidFill>
                <a:srgbClr val="006C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927" y="2325624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80" h="501650">
                  <a:moveTo>
                    <a:pt x="1642872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642872" y="501396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D66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927" y="2325624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80" h="501650">
                  <a:moveTo>
                    <a:pt x="0" y="501396"/>
                  </a:moveTo>
                  <a:lnTo>
                    <a:pt x="1642872" y="501396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1856" y="1905000"/>
              <a:ext cx="328930" cy="706755"/>
            </a:xfrm>
            <a:custGeom>
              <a:avLst/>
              <a:gdLst/>
              <a:ahLst/>
              <a:cxnLst/>
              <a:rect l="l" t="t" r="r" b="b"/>
              <a:pathLst>
                <a:path w="328929" h="706755">
                  <a:moveTo>
                    <a:pt x="0" y="353568"/>
                  </a:moveTo>
                  <a:lnTo>
                    <a:pt x="164338" y="353568"/>
                  </a:lnTo>
                  <a:lnTo>
                    <a:pt x="164338" y="706754"/>
                  </a:lnTo>
                  <a:lnTo>
                    <a:pt x="328549" y="706754"/>
                  </a:lnTo>
                </a:path>
                <a:path w="328929" h="706755">
                  <a:moveTo>
                    <a:pt x="0" y="353186"/>
                  </a:moveTo>
                  <a:lnTo>
                    <a:pt x="164338" y="353186"/>
                  </a:lnTo>
                  <a:lnTo>
                    <a:pt x="164338" y="0"/>
                  </a:lnTo>
                  <a:lnTo>
                    <a:pt x="328549" y="0"/>
                  </a:lnTo>
                </a:path>
              </a:pathLst>
            </a:custGeom>
            <a:ln w="12700">
              <a:solidFill>
                <a:srgbClr val="1745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6927" y="2325623"/>
            <a:ext cx="1643380" cy="5016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54685" marR="148590" indent="-497205">
              <a:lnSpc>
                <a:spcPct val="105000"/>
              </a:lnSpc>
              <a:spcBef>
                <a:spcPts val="305"/>
              </a:spcBef>
            </a:pPr>
            <a:r>
              <a:rPr sz="1200" spc="-105" dirty="0">
                <a:solidFill>
                  <a:srgbClr val="FFFFFF"/>
                </a:solidFill>
                <a:latin typeface="Arial Black"/>
                <a:cs typeface="Arial Black"/>
              </a:rPr>
              <a:t>Учебный </a:t>
            </a:r>
            <a:r>
              <a:rPr sz="1200" spc="-95" dirty="0">
                <a:solidFill>
                  <a:srgbClr val="FFFFFF"/>
                </a:solidFill>
                <a:latin typeface="Arial Black"/>
                <a:cs typeface="Arial Black"/>
              </a:rPr>
              <a:t>онлайн</a:t>
            </a:r>
            <a:r>
              <a:rPr sz="1200" spc="-95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200" spc="-125" dirty="0">
                <a:solidFill>
                  <a:srgbClr val="FFFFFF"/>
                </a:solidFill>
                <a:latin typeface="Arial Black"/>
                <a:cs typeface="Arial Black"/>
              </a:rPr>
              <a:t>курс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32633" y="1967229"/>
            <a:ext cx="1656080" cy="513080"/>
            <a:chOff x="2532633" y="1967229"/>
            <a:chExt cx="1656080" cy="513080"/>
          </a:xfrm>
        </p:grpSpPr>
        <p:sp>
          <p:nvSpPr>
            <p:cNvPr id="10" name="object 10"/>
            <p:cNvSpPr/>
            <p:nvPr/>
          </p:nvSpPr>
          <p:spPr>
            <a:xfrm>
              <a:off x="2538983" y="1973579"/>
              <a:ext cx="1643380" cy="500380"/>
            </a:xfrm>
            <a:custGeom>
              <a:avLst/>
              <a:gdLst/>
              <a:ahLst/>
              <a:cxnLst/>
              <a:rect l="l" t="t" r="r" b="b"/>
              <a:pathLst>
                <a:path w="1643379" h="500380">
                  <a:moveTo>
                    <a:pt x="1642871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1642871" y="499872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6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8983" y="1973579"/>
              <a:ext cx="1643380" cy="500380"/>
            </a:xfrm>
            <a:custGeom>
              <a:avLst/>
              <a:gdLst/>
              <a:ahLst/>
              <a:cxnLst/>
              <a:rect l="l" t="t" r="r" b="b"/>
              <a:pathLst>
                <a:path w="1643379" h="500380">
                  <a:moveTo>
                    <a:pt x="0" y="499872"/>
                  </a:moveTo>
                  <a:lnTo>
                    <a:pt x="1642871" y="499872"/>
                  </a:lnTo>
                  <a:lnTo>
                    <a:pt x="1642871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38983" y="1973579"/>
            <a:ext cx="1643380" cy="5003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11175" marR="279400" indent="-221615">
              <a:lnSpc>
                <a:spcPct val="105000"/>
              </a:lnSpc>
              <a:spcBef>
                <a:spcPts val="295"/>
              </a:spcBef>
            </a:pPr>
            <a:r>
              <a:rPr sz="1200" spc="-16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1200" spc="-150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1200" spc="-114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1200" spc="-9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1200" spc="-125" dirty="0">
                <a:solidFill>
                  <a:srgbClr val="FFFFFF"/>
                </a:solidFill>
                <a:latin typeface="Arial Black"/>
                <a:cs typeface="Arial Black"/>
              </a:rPr>
              <a:t>иче</a:t>
            </a:r>
            <a:r>
              <a:rPr sz="1200" spc="-13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1200" spc="-95" dirty="0">
                <a:solidFill>
                  <a:srgbClr val="FFFFFF"/>
                </a:solidFill>
                <a:latin typeface="Arial Black"/>
                <a:cs typeface="Arial Black"/>
              </a:rPr>
              <a:t>кие  </a:t>
            </a:r>
            <a:r>
              <a:rPr sz="1200" spc="-85" dirty="0">
                <a:solidFill>
                  <a:srgbClr val="FFFFFF"/>
                </a:solidFill>
                <a:latin typeface="Arial Black"/>
                <a:cs typeface="Arial Black"/>
              </a:rPr>
              <a:t>занятия</a:t>
            </a:r>
            <a:endParaRPr sz="1200" dirty="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4690" y="1771650"/>
            <a:ext cx="1656080" cy="514350"/>
            <a:chOff x="4504690" y="1613661"/>
            <a:chExt cx="1656080" cy="514350"/>
          </a:xfrm>
        </p:grpSpPr>
        <p:sp>
          <p:nvSpPr>
            <p:cNvPr id="14" name="object 14"/>
            <p:cNvSpPr/>
            <p:nvPr/>
          </p:nvSpPr>
          <p:spPr>
            <a:xfrm>
              <a:off x="4511040" y="1620011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1642872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642872" y="501396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174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1040" y="1620011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0" y="501396"/>
                  </a:moveTo>
                  <a:lnTo>
                    <a:pt x="1642872" y="501396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11040" y="1708150"/>
            <a:ext cx="1643380" cy="50165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120"/>
              </a:spcBef>
            </a:pPr>
            <a:r>
              <a:rPr sz="1200" spc="-100" dirty="0">
                <a:solidFill>
                  <a:srgbClr val="FFFFFF"/>
                </a:solidFill>
                <a:latin typeface="Arial Black"/>
                <a:cs typeface="Arial Black"/>
              </a:rPr>
              <a:t>Задание к</a:t>
            </a:r>
            <a:r>
              <a:rPr sz="12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 Black"/>
                <a:cs typeface="Arial Black"/>
              </a:rPr>
              <a:t>занятию</a:t>
            </a:r>
            <a:endParaRPr sz="1200" dirty="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04690" y="2362200"/>
            <a:ext cx="1656080" cy="514350"/>
            <a:chOff x="4504690" y="2319273"/>
            <a:chExt cx="1656080" cy="514350"/>
          </a:xfrm>
        </p:grpSpPr>
        <p:sp>
          <p:nvSpPr>
            <p:cNvPr id="18" name="object 18"/>
            <p:cNvSpPr/>
            <p:nvPr/>
          </p:nvSpPr>
          <p:spPr>
            <a:xfrm>
              <a:off x="4511040" y="2325623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1642872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642872" y="501396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174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11040" y="2325623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0" y="501396"/>
                  </a:moveTo>
                  <a:lnTo>
                    <a:pt x="1642872" y="501396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11040" y="2325623"/>
            <a:ext cx="1643380" cy="50165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130"/>
              </a:spcBef>
            </a:pP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Интернет</a:t>
            </a:r>
            <a:r>
              <a:rPr sz="1200" spc="-9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уроки</a:t>
            </a:r>
            <a:endParaRPr sz="1200" dirty="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32633" y="2672842"/>
            <a:ext cx="1656080" cy="514350"/>
            <a:chOff x="2532633" y="2672842"/>
            <a:chExt cx="1656080" cy="514350"/>
          </a:xfrm>
        </p:grpSpPr>
        <p:sp>
          <p:nvSpPr>
            <p:cNvPr id="22" name="object 22"/>
            <p:cNvSpPr/>
            <p:nvPr/>
          </p:nvSpPr>
          <p:spPr>
            <a:xfrm>
              <a:off x="2538983" y="2679192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1642871" y="0"/>
                  </a:moveTo>
                  <a:lnTo>
                    <a:pt x="0" y="0"/>
                  </a:lnTo>
                  <a:lnTo>
                    <a:pt x="0" y="501396"/>
                  </a:lnTo>
                  <a:lnTo>
                    <a:pt x="1642871" y="501396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6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8983" y="2679192"/>
              <a:ext cx="1643380" cy="501650"/>
            </a:xfrm>
            <a:custGeom>
              <a:avLst/>
              <a:gdLst/>
              <a:ahLst/>
              <a:cxnLst/>
              <a:rect l="l" t="t" r="r" b="b"/>
              <a:pathLst>
                <a:path w="1643379" h="501650">
                  <a:moveTo>
                    <a:pt x="0" y="501396"/>
                  </a:moveTo>
                  <a:lnTo>
                    <a:pt x="1642871" y="501396"/>
                  </a:lnTo>
                  <a:lnTo>
                    <a:pt x="1642871" y="0"/>
                  </a:lnTo>
                  <a:lnTo>
                    <a:pt x="0" y="0"/>
                  </a:lnTo>
                  <a:lnTo>
                    <a:pt x="0" y="501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38983" y="2679192"/>
            <a:ext cx="1643380" cy="5016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0320" marR="13970" indent="269240">
              <a:lnSpc>
                <a:spcPct val="105000"/>
              </a:lnSpc>
              <a:spcBef>
                <a:spcPts val="300"/>
              </a:spcBef>
            </a:pPr>
            <a:r>
              <a:rPr sz="1200" spc="-120" dirty="0">
                <a:solidFill>
                  <a:srgbClr val="FFFFFF"/>
                </a:solidFill>
                <a:latin typeface="Arial Black"/>
                <a:cs typeface="Arial Black"/>
              </a:rPr>
              <a:t>Тематические  </a:t>
            </a:r>
            <a:r>
              <a:rPr sz="1200" spc="-105" dirty="0">
                <a:solidFill>
                  <a:srgbClr val="FFFFFF"/>
                </a:solidFill>
                <a:latin typeface="Arial Black"/>
                <a:cs typeface="Arial Black"/>
              </a:rPr>
              <a:t>контрольные</a:t>
            </a:r>
            <a:r>
              <a:rPr sz="12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Arial Black"/>
                <a:cs typeface="Arial Black"/>
              </a:rPr>
              <a:t>работы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077" y="3305048"/>
            <a:ext cx="6501765" cy="40187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54610" algn="just">
              <a:lnSpc>
                <a:spcPts val="1730"/>
              </a:lnSpc>
              <a:spcBef>
                <a:spcPts val="310"/>
              </a:spcBef>
            </a:pP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Интернет-урок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представляет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собой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содержательно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логически 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завершённую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часть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тематического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Интернет-занятия.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Содержание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Интернет- 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урока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может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изучаться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течение 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одного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или нескольких академических 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часов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(школьных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уроков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по 40—45</a:t>
            </a:r>
            <a:r>
              <a:rPr sz="1600" spc="18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минут).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Arial Narrow"/>
              <a:cs typeface="Arial Narrow"/>
            </a:endParaRPr>
          </a:p>
          <a:p>
            <a:pPr marL="12700" marR="24130" indent="54610" algn="just">
              <a:lnSpc>
                <a:spcPts val="1730"/>
              </a:lnSpc>
            </a:pP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случае использования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интернет-уроков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дистанционном обучении,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время 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на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изучени</a:t>
            </a:r>
            <a:r>
              <a:rPr lang="ru-RU" sz="1600" spc="40" dirty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материалов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определяется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произвольно.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Материалы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интернет-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урока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могут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использоваться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как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целиком,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так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выборочно,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решения 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отдельных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педагогических</a:t>
            </a:r>
            <a:r>
              <a:rPr sz="1600" spc="1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задач.</a:t>
            </a:r>
            <a:endParaRPr sz="1600" dirty="0">
              <a:latin typeface="Arial Narrow"/>
              <a:cs typeface="Arial Narrow"/>
            </a:endParaRPr>
          </a:p>
          <a:p>
            <a:pPr marL="31750" marR="5080" indent="54610" algn="just">
              <a:lnSpc>
                <a:spcPct val="90000"/>
              </a:lnSpc>
              <a:spcBef>
                <a:spcPts val="985"/>
              </a:spcBef>
            </a:pP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При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распределении времени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на 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изучения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отдельного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Интернет-урока 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следует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обратить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внимание,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что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все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Интернет-уроки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обладают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избыточным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учебным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содержанием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содержат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значительный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объём 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материалов,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предназначенных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построения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индивидуальной 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образовательной траектории.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этой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связи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необходимо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тщательно 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производить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отбор</a:t>
            </a:r>
            <a:r>
              <a:rPr sz="1600" spc="4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учебного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материала,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чтобы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избежать 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перегрузки 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учащихся.</a:t>
            </a:r>
            <a:endParaRPr sz="1600" dirty="0">
              <a:latin typeface="Arial Narrow"/>
              <a:cs typeface="Arial Narrow"/>
            </a:endParaRPr>
          </a:p>
          <a:p>
            <a:pPr marR="10795" algn="ctr">
              <a:lnSpc>
                <a:spcPts val="2055"/>
              </a:lnSpc>
            </a:pPr>
            <a:endParaRPr lang="ru-RU" sz="1800" b="1" i="1" spc="5" dirty="0" smtClean="0">
              <a:solidFill>
                <a:srgbClr val="2B3977"/>
              </a:solidFill>
              <a:latin typeface="Arial"/>
              <a:cs typeface="Arial"/>
            </a:endParaRPr>
          </a:p>
          <a:p>
            <a:pPr marR="10795" algn="ctr">
              <a:lnSpc>
                <a:spcPts val="2055"/>
              </a:lnSpc>
            </a:pPr>
            <a:r>
              <a:rPr sz="1800" b="1" i="1" spc="5" dirty="0" err="1" smtClean="0">
                <a:solidFill>
                  <a:srgbClr val="2B3977"/>
                </a:solidFill>
                <a:latin typeface="Arial"/>
                <a:cs typeface="Arial"/>
              </a:rPr>
              <a:t>Основные</a:t>
            </a:r>
            <a:r>
              <a:rPr sz="1800" b="1" i="1" spc="5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800" b="1" i="1" spc="-55" dirty="0">
                <a:solidFill>
                  <a:srgbClr val="2B3977"/>
                </a:solidFill>
                <a:latin typeface="Arial"/>
                <a:cs typeface="Arial"/>
              </a:rPr>
              <a:t>элементы</a:t>
            </a:r>
            <a:r>
              <a:rPr sz="1800" b="1" i="1" spc="-2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800" b="1" i="1" spc="-60" dirty="0">
                <a:solidFill>
                  <a:srgbClr val="2B3977"/>
                </a:solidFill>
                <a:latin typeface="Arial"/>
                <a:cs typeface="Arial"/>
              </a:rPr>
              <a:t>интернет</a:t>
            </a:r>
            <a:r>
              <a:rPr sz="1800" b="1" spc="-60" dirty="0">
                <a:solidFill>
                  <a:srgbClr val="2B3977"/>
                </a:solidFill>
                <a:latin typeface="Tahoma"/>
                <a:cs typeface="Tahoma"/>
              </a:rPr>
              <a:t>-</a:t>
            </a:r>
            <a:r>
              <a:rPr sz="1800" b="1" i="1" spc="-60" dirty="0">
                <a:solidFill>
                  <a:srgbClr val="2B3977"/>
                </a:solidFill>
                <a:latin typeface="Arial"/>
                <a:cs typeface="Arial"/>
              </a:rPr>
              <a:t>урока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131" y="7647431"/>
            <a:ext cx="1490980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1015"/>
              </a:spcBef>
            </a:pPr>
            <a:r>
              <a:rPr sz="1100" spc="-100" dirty="0">
                <a:solidFill>
                  <a:srgbClr val="FFFFFF"/>
                </a:solidFill>
                <a:latin typeface="Arial Black"/>
                <a:cs typeface="Arial Black"/>
              </a:rPr>
              <a:t>ключевой</a:t>
            </a:r>
            <a:r>
              <a:rPr sz="11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вопрос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3955" y="7647431"/>
            <a:ext cx="1489075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76200" rIns="0" bIns="0" rtlCol="0">
            <a:spAutoFit/>
          </a:bodyPr>
          <a:lstStyle/>
          <a:p>
            <a:pPr marL="234950" marR="230504" indent="29209" algn="ctr">
              <a:lnSpc>
                <a:spcPct val="104800"/>
              </a:lnSpc>
              <a:spcBef>
                <a:spcPts val="600"/>
              </a:spcBef>
            </a:pPr>
            <a:r>
              <a:rPr sz="1100" spc="-85" dirty="0">
                <a:solidFill>
                  <a:srgbClr val="FFFFFF"/>
                </a:solidFill>
                <a:latin typeface="Arial Black"/>
                <a:cs typeface="Arial Black"/>
              </a:rPr>
              <a:t>инструкция  </a:t>
            </a:r>
            <a:r>
              <a:rPr sz="1100" spc="-100" dirty="0">
                <a:solidFill>
                  <a:srgbClr val="FFFFFF"/>
                </a:solidFill>
                <a:latin typeface="Arial Black"/>
                <a:cs typeface="Arial Black"/>
              </a:rPr>
              <a:t>(описание  </a:t>
            </a:r>
            <a:r>
              <a:rPr sz="1100" spc="-80" dirty="0">
                <a:solidFill>
                  <a:srgbClr val="FFFFFF"/>
                </a:solidFill>
                <a:latin typeface="Arial Black"/>
                <a:cs typeface="Arial Black"/>
              </a:rPr>
              <a:t>алгоритма  </a:t>
            </a:r>
            <a:r>
              <a:rPr sz="1100" spc="-45" dirty="0">
                <a:solidFill>
                  <a:srgbClr val="FFFFFF"/>
                </a:solidFill>
                <a:latin typeface="Arial Black"/>
                <a:cs typeface="Arial Black"/>
              </a:rPr>
              <a:t>дея</a:t>
            </a:r>
            <a:r>
              <a:rPr sz="1100" spc="-2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1100" spc="-100" dirty="0">
                <a:solidFill>
                  <a:srgbClr val="FFFFFF"/>
                </a:solidFill>
                <a:latin typeface="Arial Black"/>
                <a:cs typeface="Arial Black"/>
              </a:rPr>
              <a:t>ельно</a:t>
            </a:r>
            <a:r>
              <a:rPr sz="1100" spc="-18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1100" spc="-2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1100" spc="-9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1100" spc="-15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2255" y="7647431"/>
            <a:ext cx="1489075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3185">
              <a:lnSpc>
                <a:spcPct val="100000"/>
              </a:lnSpc>
              <a:spcBef>
                <a:spcPts val="1015"/>
              </a:spcBef>
            </a:pPr>
            <a:r>
              <a:rPr sz="1100" spc="-105" dirty="0">
                <a:solidFill>
                  <a:srgbClr val="FFFFFF"/>
                </a:solidFill>
                <a:latin typeface="Arial Black"/>
                <a:cs typeface="Arial Black"/>
              </a:rPr>
              <a:t>учебный</a:t>
            </a:r>
            <a:r>
              <a:rPr sz="11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Black"/>
                <a:cs typeface="Arial Black"/>
              </a:rPr>
              <a:t>материал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0555" y="7647431"/>
            <a:ext cx="1489075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462280" marR="31750" indent="-419100">
              <a:lnSpc>
                <a:spcPct val="104500"/>
              </a:lnSpc>
              <a:spcBef>
                <a:spcPts val="5"/>
              </a:spcBef>
            </a:pPr>
            <a:r>
              <a:rPr sz="1100" spc="-95" dirty="0">
                <a:solidFill>
                  <a:srgbClr val="FFFFFF"/>
                </a:solidFill>
                <a:latin typeface="Arial Black"/>
                <a:cs typeface="Arial Black"/>
              </a:rPr>
              <a:t>терминологический  словарь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00" y="8725679"/>
            <a:ext cx="1841119" cy="799321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574040" marR="141605" indent="-426084" algn="ctr">
              <a:lnSpc>
                <a:spcPct val="104500"/>
              </a:lnSpc>
              <a:spcBef>
                <a:spcPts val="5"/>
              </a:spcBef>
            </a:pPr>
            <a:r>
              <a:rPr sz="1100" spc="-85" dirty="0" err="1">
                <a:solidFill>
                  <a:srgbClr val="FFFFFF"/>
                </a:solidFill>
                <a:latin typeface="Arial Black"/>
                <a:cs typeface="Arial Black"/>
              </a:rPr>
              <a:t>рубрики</a:t>
            </a:r>
            <a:r>
              <a:rPr sz="11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100" spc="-85" dirty="0" smtClean="0">
                <a:solidFill>
                  <a:srgbClr val="FFFFFF"/>
                </a:solidFill>
                <a:latin typeface="Arial Black"/>
                <a:cs typeface="Arial Black"/>
              </a:rPr>
              <a:t>основного </a:t>
            </a:r>
          </a:p>
          <a:p>
            <a:pPr marL="574040" marR="141605" indent="-426084" algn="ctr">
              <a:lnSpc>
                <a:spcPct val="104500"/>
              </a:lnSpc>
              <a:spcBef>
                <a:spcPts val="5"/>
              </a:spcBef>
            </a:pPr>
            <a:r>
              <a:rPr lang="ru-RU" sz="1100" spc="-85" dirty="0" smtClean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</a:p>
          <a:p>
            <a:pPr marL="574040" marR="141605" indent="-426084" algn="ctr">
              <a:lnSpc>
                <a:spcPct val="104500"/>
              </a:lnSpc>
              <a:spcBef>
                <a:spcPts val="5"/>
              </a:spcBef>
            </a:pPr>
            <a:r>
              <a:rPr lang="ru-RU" sz="1100" spc="-85" dirty="0" smtClean="0">
                <a:solidFill>
                  <a:srgbClr val="FFFFFF"/>
                </a:solidFill>
                <a:latin typeface="Arial Black"/>
                <a:cs typeface="Arial Black"/>
              </a:rPr>
              <a:t>правого </a:t>
            </a:r>
            <a:r>
              <a:rPr sz="1100" spc="-6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пол</a:t>
            </a:r>
            <a:r>
              <a:rPr lang="ru-RU" sz="1100" spc="-65" dirty="0" smtClean="0">
                <a:solidFill>
                  <a:srgbClr val="FFFFFF"/>
                </a:solidFill>
                <a:latin typeface="Arial Black"/>
                <a:cs typeface="Arial Black"/>
              </a:rPr>
              <a:t>ей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52344" y="8689847"/>
            <a:ext cx="1490980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74930" marR="66040" indent="146050">
              <a:lnSpc>
                <a:spcPct val="104500"/>
              </a:lnSpc>
              <a:spcBef>
                <a:spcPts val="5"/>
              </a:spcBef>
            </a:pP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интерактивные  </a:t>
            </a:r>
            <a:r>
              <a:rPr sz="1100" spc="-110" dirty="0">
                <a:solidFill>
                  <a:srgbClr val="FFFFFF"/>
                </a:solidFill>
                <a:latin typeface="Arial Black"/>
                <a:cs typeface="Arial Black"/>
              </a:rPr>
              <a:t>тренажёры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11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Black"/>
                <a:cs typeface="Arial Black"/>
              </a:rPr>
              <a:t>тесты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0644" y="8689847"/>
            <a:ext cx="1490980" cy="893444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87630" marR="78105" indent="304800">
              <a:lnSpc>
                <a:spcPct val="104500"/>
              </a:lnSpc>
              <a:spcBef>
                <a:spcPts val="5"/>
              </a:spcBef>
            </a:pPr>
            <a:r>
              <a:rPr sz="1100" spc="-80" dirty="0">
                <a:solidFill>
                  <a:srgbClr val="FFFFFF"/>
                </a:solidFill>
                <a:latin typeface="Arial Black"/>
                <a:cs typeface="Arial Black"/>
              </a:rPr>
              <a:t>задания </a:t>
            </a:r>
            <a:r>
              <a:rPr sz="1100" spc="-180" dirty="0">
                <a:solidFill>
                  <a:srgbClr val="FFFFFF"/>
                </a:solidFill>
                <a:latin typeface="Arial Black"/>
                <a:cs typeface="Arial Black"/>
              </a:rPr>
              <a:t>с 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открытым</a:t>
            </a:r>
            <a:r>
              <a:rPr sz="1100" spc="-70" dirty="0">
                <a:solidFill>
                  <a:srgbClr val="FFFFFF"/>
                </a:solidFill>
                <a:latin typeface="Arial Black"/>
                <a:cs typeface="Arial Black"/>
              </a:rPr>
              <a:t> ответом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12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855" y="265556"/>
            <a:ext cx="56857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20" dirty="0">
                <a:solidFill>
                  <a:srgbClr val="2B3977"/>
                </a:solidFill>
                <a:latin typeface="Arial"/>
                <a:cs typeface="Arial"/>
              </a:rPr>
              <a:t>ОСНОВНЫЕ</a:t>
            </a:r>
            <a:r>
              <a:rPr sz="1900" b="1" i="1" spc="9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900" b="1" i="1" spc="55" dirty="0">
                <a:solidFill>
                  <a:srgbClr val="2B3977"/>
                </a:solidFill>
                <a:latin typeface="Arial"/>
                <a:cs typeface="Arial"/>
              </a:rPr>
              <a:t>ВАРИАНТЫ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i="1" spc="65" dirty="0">
                <a:solidFill>
                  <a:srgbClr val="2B3977"/>
                </a:solidFill>
                <a:latin typeface="Arial"/>
                <a:cs typeface="Arial"/>
              </a:rPr>
              <a:t>ИСПОЛЬЗОВАНИЯ </a:t>
            </a:r>
            <a:r>
              <a:rPr sz="1900" b="1" i="1" spc="60" dirty="0" smtClean="0">
                <a:solidFill>
                  <a:srgbClr val="2B3977"/>
                </a:solidFill>
                <a:latin typeface="Arial"/>
                <a:cs typeface="Arial"/>
              </a:rPr>
              <a:t>ИНТЕРНЕТ</a:t>
            </a:r>
            <a:r>
              <a:rPr sz="1900" b="1" spc="60" dirty="0" smtClean="0">
                <a:solidFill>
                  <a:srgbClr val="2B3977"/>
                </a:solidFill>
                <a:latin typeface="Tahoma"/>
                <a:cs typeface="Tahoma"/>
              </a:rPr>
              <a:t>-</a:t>
            </a:r>
            <a:r>
              <a:rPr sz="1900" b="1" i="1" spc="60" dirty="0" smtClean="0">
                <a:solidFill>
                  <a:srgbClr val="2B3977"/>
                </a:solidFill>
                <a:latin typeface="Arial"/>
                <a:cs typeface="Arial"/>
              </a:rPr>
              <a:t>УРОКОВ</a:t>
            </a:r>
            <a:endParaRPr sz="19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43536"/>
              </p:ext>
            </p:extLst>
          </p:nvPr>
        </p:nvGraphicFramePr>
        <p:xfrm>
          <a:off x="305600" y="1087755"/>
          <a:ext cx="6235065" cy="4857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355"/>
                <a:gridCol w="2078355"/>
                <a:gridCol w="2078355"/>
              </a:tblGrid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Элемент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интернет-урока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1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функции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Варианты </a:t>
                      </a:r>
                      <a:r>
                        <a:rPr sz="11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использования </a:t>
                      </a:r>
                      <a:r>
                        <a:rPr sz="11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 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дистанционном 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обучении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Ключевой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вопрос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86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Целеполагание,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организация 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деятельности, </a:t>
                      </a:r>
                      <a:r>
                        <a:rPr sz="1100" spc="35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обобщение</a:t>
                      </a:r>
                      <a:r>
                        <a:rPr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ru-RU" sz="1100" spc="35" baseline="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оценивание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811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20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Создание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4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интриги</a:t>
                      </a:r>
                      <a:r>
                        <a:rPr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онлайн-</a:t>
                      </a:r>
                      <a:r>
                        <a:rPr sz="1100" spc="4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урока</a:t>
                      </a:r>
                      <a:r>
                        <a:rPr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  </a:t>
                      </a:r>
                      <a:r>
                        <a:rPr lang="ru-RU"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lang="ru-RU" sz="1100" spc="35" baseline="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числе</a:t>
                      </a:r>
                      <a:r>
                        <a:rPr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как</a:t>
                      </a:r>
                      <a:r>
                        <a:rPr sz="1100" spc="-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опережающее  или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закрепляющее </a:t>
                      </a:r>
                      <a:r>
                        <a:rPr sz="1100" spc="30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домашнее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100" spc="2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задание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594359">
                <a:tc>
                  <a:txBody>
                    <a:bodyPr/>
                    <a:lstStyle/>
                    <a:p>
                      <a:pPr marL="91440" marR="3987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Материалы 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основного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поля 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интернет-урока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99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Предъявление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нового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материала  </a:t>
                      </a:r>
                      <a:r>
                        <a:rPr sz="1100" spc="4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по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теме,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формирование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навыков 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компетенций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351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Наглядный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материал </a:t>
                      </a:r>
                      <a:r>
                        <a:rPr sz="1100" spc="25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ru-RU" sz="1100" spc="2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онлайн-уроков</a:t>
                      </a:r>
                      <a:r>
                        <a:rPr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100" spc="-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самостоятельное 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изучение нового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материала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Интерактивные</a:t>
                      </a:r>
                      <a:r>
                        <a:rPr sz="1100" spc="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задания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(тренировочные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100" spc="-1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контрольные)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861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Отработка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навыков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закрепление 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изученного,  </a:t>
                      </a:r>
                      <a:r>
                        <a:rPr lang="ru-RU" sz="1100" spc="3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оценинвание</a:t>
                      </a:r>
                      <a:r>
                        <a:rPr lang="ru-RU" sz="1100" spc="3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11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Домашнее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задание,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выполнение 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заданий во </a:t>
                      </a:r>
                      <a:r>
                        <a:rPr sz="1100" spc="20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время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ru-RU" sz="1100" spc="2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онлайн-уроков</a:t>
                      </a:r>
                      <a:r>
                        <a:rPr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(семинары,  тренинги, контрольные</a:t>
                      </a:r>
                      <a:r>
                        <a:rPr sz="1100" spc="1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работы)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12649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Задания </a:t>
                      </a:r>
                      <a:r>
                        <a:rPr sz="1100" spc="4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открытым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ответом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6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Формирование знаний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компетенций,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развитие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речевой 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культуры,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навыка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грамотного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связного 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изложения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мысли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  <a:p>
                      <a:pPr marL="91440" marR="895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4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др</a:t>
                      </a:r>
                      <a:r>
                        <a:rPr lang="ru-RU" sz="1100" spc="4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угих</a:t>
                      </a:r>
                      <a:r>
                        <a:rPr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коммуникативных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навыков</a:t>
                      </a:r>
                      <a:r>
                        <a:rPr sz="1100" spc="-6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(в 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зависимости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от типа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100" spc="4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содержания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задания)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3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Домашнее </a:t>
                      </a:r>
                      <a:r>
                        <a:rPr lang="ru-RU" sz="1200" spc="2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задание, </a:t>
                      </a:r>
                      <a:r>
                        <a:rPr lang="ru-RU" sz="1200" spc="3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выполнение  </a:t>
                      </a:r>
                      <a:r>
                        <a:rPr lang="ru-RU" sz="1200" spc="2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заданий во </a:t>
                      </a:r>
                      <a:r>
                        <a:rPr lang="ru-RU" sz="1200" spc="2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время  онлайн-уроков</a:t>
                      </a:r>
                      <a:r>
                        <a:rPr lang="ru-RU" sz="12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(семинары,  тренинги, контрольные</a:t>
                      </a:r>
                      <a:r>
                        <a:rPr lang="ru-RU" sz="1200" spc="1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2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работы)</a:t>
                      </a:r>
                      <a:endParaRPr lang="ru-RU" sz="1200" dirty="0" smtClean="0">
                        <a:latin typeface="Arial Narrow"/>
                        <a:cs typeface="Arial Narrow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40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Рубрики</a:t>
                      </a:r>
                      <a:r>
                        <a:rPr lang="ru-RU"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40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правого</a:t>
                      </a:r>
                      <a:r>
                        <a:rPr sz="1100" spc="1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поля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749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расширение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100" spc="-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углубление  знаний, </a:t>
                      </a:r>
                      <a:r>
                        <a:rPr sz="1100" spc="1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выявление</a:t>
                      </a:r>
                      <a:r>
                        <a:rPr sz="110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5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  <a:p>
                      <a:pPr marL="91440" marR="2419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актуализация</a:t>
                      </a:r>
                      <a:r>
                        <a:rPr sz="1100" spc="-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межпредметных 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связей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54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Использование для </a:t>
                      </a:r>
                      <a:r>
                        <a:rPr sz="1100" spc="35" dirty="0" err="1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подготовки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ru-RU"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онлайн-</a:t>
                      </a:r>
                      <a:r>
                        <a:rPr lang="ru-RU" sz="1100" spc="35" dirty="0" err="1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уровков</a:t>
                      </a:r>
                      <a:r>
                        <a:rPr sz="1100" spc="3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100" spc="5" dirty="0" smtClean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  <a:p>
                      <a:pPr marL="92075" marR="2501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2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самостоятельного </a:t>
                      </a:r>
                      <a:r>
                        <a:rPr sz="1100" spc="3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изучение, </a:t>
                      </a:r>
                      <a:r>
                        <a:rPr sz="110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в  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качестве </a:t>
                      </a:r>
                      <a:r>
                        <a:rPr sz="1100" spc="35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домашнего</a:t>
                      </a:r>
                      <a:r>
                        <a:rPr sz="1100" spc="20" dirty="0">
                          <a:solidFill>
                            <a:srgbClr val="2B3977"/>
                          </a:solidFill>
                          <a:latin typeface="Arial Narrow"/>
                          <a:cs typeface="Arial Narrow"/>
                        </a:rPr>
                        <a:t> задания</a:t>
                      </a:r>
                      <a:endParaRPr sz="11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-9348" y="5943600"/>
            <a:ext cx="67663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85" dirty="0" err="1">
                <a:solidFill>
                  <a:srgbClr val="2B3977"/>
                </a:solidFill>
                <a:latin typeface="Arial"/>
                <a:cs typeface="Arial"/>
              </a:rPr>
              <a:t>Система</a:t>
            </a:r>
            <a:r>
              <a:rPr sz="1800" b="1" i="1" spc="-8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18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оценивания</a:t>
            </a:r>
            <a:r>
              <a:rPr sz="18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b="1" i="1" dirty="0" smtClean="0">
                <a:solidFill>
                  <a:srgbClr val="2B3977"/>
                </a:solidFill>
                <a:latin typeface="Arial"/>
                <a:cs typeface="Arial"/>
              </a:rPr>
              <a:t>через различные типы заданий в интернет-уроках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412" y="6519671"/>
            <a:ext cx="899160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793" y="7467600"/>
            <a:ext cx="175133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Задания-тренажёры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Проверяются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системой.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имеют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ограничений 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по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количеству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попыток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выполнения.</a:t>
            </a:r>
            <a:endParaRPr sz="1400" dirty="0">
              <a:latin typeface="Arial Narrow"/>
              <a:cs typeface="Arial Narrow"/>
            </a:endParaRPr>
          </a:p>
          <a:p>
            <a:pPr marL="178435" marR="169545" algn="ctr">
              <a:lnSpc>
                <a:spcPct val="100000"/>
              </a:lnSpc>
              <a:spcBef>
                <a:spcPts val="5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Безотметочные. Не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отображаются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endParaRPr sz="14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электронном</a:t>
            </a:r>
            <a:r>
              <a:rPr sz="1400" spc="-1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журнале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3783" y="6528816"/>
            <a:ext cx="899159" cy="90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2035" y="7467600"/>
            <a:ext cx="2527743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b="1" spc="20" dirty="0">
                <a:solidFill>
                  <a:srgbClr val="2B3977"/>
                </a:solidFill>
                <a:latin typeface="Arial Narrow"/>
                <a:cs typeface="Arial Narrow"/>
              </a:rPr>
              <a:t>«Проверьте</a:t>
            </a:r>
            <a:r>
              <a:rPr sz="1400" b="1" spc="4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b="1" spc="35" dirty="0">
                <a:solidFill>
                  <a:srgbClr val="2B3977"/>
                </a:solidFill>
                <a:latin typeface="Arial Narrow"/>
                <a:cs typeface="Arial Narrow"/>
              </a:rPr>
              <a:t>себя»</a:t>
            </a:r>
            <a:endParaRPr sz="1400" b="1" dirty="0">
              <a:latin typeface="Arial Narrow"/>
              <a:cs typeface="Arial Narrow"/>
            </a:endParaRPr>
          </a:p>
          <a:p>
            <a:pPr marL="155575" algn="ctr">
              <a:lnSpc>
                <a:spcPct val="100000"/>
              </a:lnSpc>
              <a:spcBef>
                <a:spcPts val="5"/>
              </a:spcBef>
            </a:pPr>
            <a:r>
              <a:rPr sz="14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Проверяются</a:t>
            </a:r>
            <a:r>
              <a:rPr sz="1400" spc="-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системой.</a:t>
            </a:r>
            <a:endParaRPr sz="1400" dirty="0">
              <a:latin typeface="Arial Narrow"/>
              <a:cs typeface="Arial Narrow"/>
            </a:endParaRPr>
          </a:p>
          <a:p>
            <a:pPr marL="71755" marR="64769" algn="ctr">
              <a:lnSpc>
                <a:spcPct val="100000"/>
              </a:lnSpc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Имеют только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три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попытки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выполнения. </a:t>
            </a:r>
            <a:r>
              <a:rPr sz="1400" spc="-5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каждой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попыткой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результат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выполнения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снижается.</a:t>
            </a:r>
            <a:endParaRPr sz="1400" dirty="0">
              <a:latin typeface="Arial Narrow"/>
              <a:cs typeface="Arial Narrow"/>
            </a:endParaRPr>
          </a:p>
          <a:p>
            <a:pPr marL="155575" marR="149860" algn="ctr">
              <a:lnSpc>
                <a:spcPct val="100000"/>
              </a:lnSpc>
            </a:pPr>
            <a:r>
              <a:rPr sz="1400" spc="10" dirty="0" err="1">
                <a:solidFill>
                  <a:srgbClr val="2B3977"/>
                </a:solidFill>
                <a:latin typeface="Arial Narrow"/>
                <a:cs typeface="Arial Narrow"/>
              </a:rPr>
              <a:t>Отметка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400" spc="10" dirty="0" smtClean="0">
                <a:solidFill>
                  <a:srgbClr val="2B3977"/>
                </a:solidFill>
                <a:latin typeface="Arial Narrow"/>
                <a:cs typeface="Arial Narrow"/>
              </a:rPr>
              <a:t>отображается </a:t>
            </a:r>
            <a:r>
              <a:rPr sz="1400" dirty="0" smtClean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процентах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баллах</a:t>
            </a:r>
            <a:r>
              <a:rPr sz="1400" spc="-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endParaRPr sz="14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электронном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журнале</a:t>
            </a:r>
            <a:r>
              <a:rPr sz="1400" spc="-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сразу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после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выполнения.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2747" y="6519671"/>
            <a:ext cx="89916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9779" y="7467600"/>
            <a:ext cx="216725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b="1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b="1" spc="25" dirty="0" err="1">
                <a:solidFill>
                  <a:srgbClr val="2B3977"/>
                </a:solidFill>
                <a:latin typeface="Arial Narrow"/>
                <a:cs typeface="Arial Narrow"/>
              </a:rPr>
              <a:t>открытым</a:t>
            </a:r>
            <a:r>
              <a:rPr sz="1400" b="1" spc="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b="1" spc="1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ответом</a:t>
            </a:r>
            <a:endParaRPr sz="1400" b="1" dirty="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Проверяются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 учителем.</a:t>
            </a:r>
            <a:endParaRPr sz="1400" dirty="0">
              <a:latin typeface="Arial Narrow"/>
              <a:cs typeface="Arial Narrow"/>
            </a:endParaRPr>
          </a:p>
          <a:p>
            <a:pPr marL="308610" marR="299720" indent="184150">
              <a:lnSpc>
                <a:spcPct val="100000"/>
              </a:lnSpc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Оцениваются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по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пятибалльной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шкале.</a:t>
            </a:r>
            <a:endParaRPr sz="1400" dirty="0">
              <a:latin typeface="Arial Narrow"/>
              <a:cs typeface="Arial Narrow"/>
            </a:endParaRPr>
          </a:p>
          <a:p>
            <a:pPr marL="36830" marR="30480" indent="3175" algn="ctr">
              <a:lnSpc>
                <a:spcPct val="100000"/>
              </a:lnSpc>
            </a:pP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Отметка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отображается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электронном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журнале</a:t>
            </a:r>
            <a:r>
              <a:rPr sz="1400" spc="-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после 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выставления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учителем.</a:t>
            </a:r>
            <a:endParaRPr sz="1400" dirty="0">
              <a:latin typeface="Arial Narrow"/>
              <a:cs typeface="Arial Narrow"/>
            </a:endParaRPr>
          </a:p>
          <a:p>
            <a:pPr marL="62865" marR="55880" algn="ctr">
              <a:lnSpc>
                <a:spcPct val="100000"/>
              </a:lnSpc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Назначаются </a:t>
            </a:r>
            <a:r>
              <a:rPr sz="1400" spc="40" dirty="0" err="1">
                <a:solidFill>
                  <a:srgbClr val="2B3977"/>
                </a:solidFill>
                <a:latin typeface="Arial Narrow"/>
                <a:cs typeface="Arial Narrow"/>
              </a:rPr>
              <a:t>через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400" spc="35" dirty="0">
                <a:solidFill>
                  <a:srgbClr val="2B3977"/>
                </a:solidFill>
                <a:latin typeface="Arial Narrow"/>
                <a:cs typeface="Arial Narrow"/>
              </a:rPr>
              <a:t>М</a:t>
            </a:r>
            <a:r>
              <a:rPr sz="14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атрицу</a:t>
            </a:r>
            <a:r>
              <a:rPr sz="14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назначения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заданий.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13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57200"/>
            <a:ext cx="6400800" cy="84446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585"/>
              </a:spcBef>
            </a:pP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ИСПОЛЬЗОВАНИЕ</a:t>
            </a:r>
            <a:r>
              <a:rPr sz="2100" b="1" i="1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ОНЛАЙН-КУРСОВ</a:t>
            </a:r>
            <a:r>
              <a:rPr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 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МЭО </a:t>
            </a:r>
            <a:r>
              <a:rPr sz="2100" b="1" i="1" spc="120" dirty="0">
                <a:solidFill>
                  <a:srgbClr val="2B3977"/>
                </a:solidFill>
                <a:latin typeface="Arial"/>
                <a:cs typeface="Arial"/>
              </a:rPr>
              <a:t>ДЛЯ </a:t>
            </a:r>
            <a:r>
              <a:rPr sz="2100" b="1" i="1" spc="55" dirty="0">
                <a:solidFill>
                  <a:srgbClr val="2B3977"/>
                </a:solidFill>
                <a:latin typeface="Arial"/>
                <a:cs typeface="Arial"/>
              </a:rPr>
              <a:t>РЕШЕНИЯ  </a:t>
            </a:r>
            <a:r>
              <a:rPr sz="2100" b="1" i="1" spc="75" dirty="0">
                <a:solidFill>
                  <a:srgbClr val="2B3977"/>
                </a:solidFill>
                <a:latin typeface="Arial"/>
                <a:cs typeface="Arial"/>
              </a:rPr>
              <a:t>РАЗЛИЧНЫХ</a:t>
            </a:r>
            <a:r>
              <a:rPr sz="2100" b="1" i="1" spc="10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100" b="1" i="1" spc="105" dirty="0" smtClean="0">
                <a:solidFill>
                  <a:srgbClr val="2B3977"/>
                </a:solidFill>
                <a:latin typeface="Arial"/>
                <a:cs typeface="Arial"/>
              </a:rPr>
              <a:t> ДИДАКТИЧЕСКИХ </a:t>
            </a:r>
            <a:r>
              <a:rPr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ЗАДАЧ</a:t>
            </a:r>
            <a:endParaRPr sz="21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77045"/>
              </p:ext>
            </p:extLst>
          </p:nvPr>
        </p:nvGraphicFramePr>
        <p:xfrm>
          <a:off x="361950" y="1267969"/>
          <a:ext cx="6193790" cy="8333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745"/>
                <a:gridCol w="2183130"/>
                <a:gridCol w="3637915"/>
              </a:tblGrid>
              <a:tr h="449706">
                <a:tc>
                  <a:txBody>
                    <a:bodyPr/>
                    <a:lstStyle/>
                    <a:p>
                      <a:pPr marL="66040" marR="11048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№  п/п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Этап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дидактического</a:t>
                      </a:r>
                      <a:r>
                        <a:rPr sz="1200" spc="6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урока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Примеры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-курсов</a:t>
                      </a:r>
                      <a:r>
                        <a:rPr lang="ru-RU" sz="1200" spc="35" baseline="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МЭО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</a:tr>
              <a:tr h="273265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Постановка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общей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5143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дидактической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цели 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(познавательной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задачи), 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создание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lang="ru-RU" sz="1200" spc="40" baseline="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учеников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145415" algn="just">
                        <a:lnSpc>
                          <a:spcPct val="100000"/>
                        </a:lnSpc>
                      </a:pP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положительной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мотивации</a:t>
                      </a:r>
                      <a:r>
                        <a:rPr sz="1200" spc="2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её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решению,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принятие</a:t>
                      </a:r>
                      <a:r>
                        <a:rPr sz="1200" spc="6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задачи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algn="just">
                        <a:lnSpc>
                          <a:spcPct val="100000"/>
                        </a:lnSpc>
                      </a:pPr>
                      <a:r>
                        <a:rPr lang="ru-RU" sz="1200" spc="4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учениками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аппарата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200" spc="10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материала,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вопросов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повторение</a:t>
                      </a:r>
                      <a:r>
                        <a:rPr sz="1200" spc="1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7175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активизации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знаний,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тренажёров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 </a:t>
                      </a:r>
                      <a:r>
                        <a:rPr sz="1200" spc="2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автоматической </a:t>
                      </a:r>
                      <a:r>
                        <a:rPr lang="ru-RU" sz="1200" spc="2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проверкой </a:t>
                      </a:r>
                      <a:r>
                        <a:rPr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(без 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оценивания</a:t>
                      </a:r>
                      <a:r>
                        <a:rPr sz="1200" spc="3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r>
                        <a:rPr sz="1200" spc="4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определения</a:t>
                      </a:r>
                      <a:r>
                        <a:rPr sz="1200" spc="7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начального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уровня </a:t>
                      </a:r>
                      <a:r>
                        <a:rPr sz="1200" spc="2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владения </a:t>
                      </a:r>
                      <a:r>
                        <a:rPr sz="1200" spc="1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материалом</a:t>
                      </a:r>
                      <a:r>
                        <a:rPr lang="ru-RU" sz="1200" spc="1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200" spc="1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Демонстрация иллюстраций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и/или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видеофрагментов 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мотивации </a:t>
                      </a:r>
                      <a:r>
                        <a:rPr lang="ru-RU"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изучению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темы</a:t>
                      </a:r>
                      <a:r>
                        <a:rPr sz="1200" spc="5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200" spc="114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создания</a:t>
                      </a:r>
                      <a:r>
                        <a:rPr lang="ru-RU" sz="1200" spc="0" baseline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«интриги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урока»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(в зависимости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от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содержания  </a:t>
                      </a:r>
                      <a:r>
                        <a:rPr sz="1200" spc="3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иллюстрации</a:t>
                      </a:r>
                      <a:r>
                        <a:rPr sz="1200" spc="3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r>
                        <a:rPr lang="ru-RU" sz="1200" spc="3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lang="ru-RU" sz="1200" spc="0" baseline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66675" marR="71755" algn="just">
                        <a:lnSpc>
                          <a:spcPct val="100000"/>
                        </a:lnSpc>
                      </a:pPr>
                      <a:r>
                        <a:rPr sz="1200" spc="2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текста </a:t>
                      </a:r>
                      <a:r>
                        <a:rPr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-курсов</a:t>
                      </a:r>
                      <a:r>
                        <a:rPr sz="1200" spc="10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структурирования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имеющихся </a:t>
                      </a:r>
                      <a:r>
                        <a:rPr sz="1200" spc="35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</a:t>
                      </a:r>
                      <a:r>
                        <a:rPr sz="1200" spc="8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</a:tr>
              <a:tr h="197180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13843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Предъявление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нового</a:t>
                      </a:r>
                      <a:r>
                        <a:rPr lang="ru-RU"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учебного материала/</a:t>
                      </a:r>
                      <a:r>
                        <a:rPr sz="1200" spc="2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фрагмент</a:t>
                      </a:r>
                      <a:r>
                        <a:rPr lang="ru-RU" sz="1200" spc="2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ов</a:t>
                      </a:r>
                      <a:r>
                        <a:rPr lang="ru-RU" sz="1200" spc="25" baseline="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200" spc="4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создание условий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его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осознанного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восприятия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первичного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текста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онлайн-курсов </a:t>
                      </a:r>
                      <a:r>
                        <a:rPr sz="1200" spc="20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200" spc="11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предъявления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инвариантной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части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200" spc="7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материала;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189230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предъявления вариативной части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 </a:t>
                      </a:r>
                      <a:r>
                        <a:rPr sz="1200" spc="5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(по </a:t>
                      </a:r>
                      <a:r>
                        <a:rPr sz="1200" spc="3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выбору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или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рекомендации</a:t>
                      </a:r>
                      <a:r>
                        <a:rPr sz="1200" spc="6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учителя).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37528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предъявления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новой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информации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неявном</a:t>
                      </a:r>
                      <a:r>
                        <a:rPr sz="1200" spc="9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виде.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</a:tr>
              <a:tr h="209626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7239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2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самоорганизация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lang="ru-RU" sz="1200" spc="4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40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ходе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осмысления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дальнейшего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5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до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требуемого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возможного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данном</a:t>
                      </a:r>
                      <a:r>
                        <a:rPr sz="1200" spc="8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цикле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уровня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8928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аппарата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усвоения 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стимулирования  </a:t>
                      </a:r>
                      <a:r>
                        <a:rPr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познавательной </a:t>
                      </a:r>
                      <a:r>
                        <a:rPr sz="1200" spc="2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инициативы</a:t>
                      </a:r>
                      <a:r>
                        <a:rPr sz="1200" spc="9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учеников</a:t>
                      </a:r>
                      <a:r>
                        <a:rPr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дополнительных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материалов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spc="1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ссылок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605790" algn="just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внешние ресурсы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качестве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источника 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дополнительных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знаний, </a:t>
                      </a:r>
                      <a:r>
                        <a:rPr sz="1200" spc="-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также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качестве 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информационной </a:t>
                      </a:r>
                      <a:r>
                        <a:rPr sz="1200" spc="1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базы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исследовательской  </a:t>
                      </a:r>
                      <a:r>
                        <a:rPr sz="1200" spc="1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</a:t>
                      </a:r>
                      <a:r>
                        <a:rPr lang="ru-RU"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еников</a:t>
                      </a:r>
                      <a:r>
                        <a:rPr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</a:tr>
              <a:tr h="108280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28067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Организация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обратной </a:t>
                      </a:r>
                      <a:r>
                        <a:rPr sz="1200" spc="1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связи,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контроль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</a:t>
                      </a:r>
                      <a:r>
                        <a:rPr sz="1200" spc="7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усвоением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040" marR="734060" algn="just">
                        <a:lnSpc>
                          <a:spcPct val="100000"/>
                        </a:lnSpc>
                      </a:pP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материала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самоконтроль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8636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Использование </a:t>
                      </a:r>
                      <a:r>
                        <a:rPr sz="1200" spc="3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контрольных </a:t>
                      </a:r>
                      <a:r>
                        <a:rPr sz="1200" spc="35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вопросов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r>
                        <a:rPr lang="ru-RU"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200" spc="4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r>
                        <a:rPr sz="1200" spc="4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тестов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с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автоматической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проверкой </a:t>
                      </a:r>
                      <a:r>
                        <a:rPr sz="120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результатов </a:t>
                      </a:r>
                      <a:r>
                        <a:rPr sz="1200" spc="2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для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организации </a:t>
                      </a:r>
                      <a:r>
                        <a:rPr sz="1200" spc="2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контроля </a:t>
                      </a:r>
                      <a:r>
                        <a:rPr sz="1200" spc="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за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усвоением знаний</a:t>
                      </a:r>
                      <a:r>
                        <a:rPr sz="1200" spc="1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66675" marR="62230" algn="just">
                        <a:lnSpc>
                          <a:spcPct val="100000"/>
                        </a:lnSpc>
                      </a:pPr>
                      <a:r>
                        <a:rPr sz="1200" spc="40" dirty="0" err="1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рефлексии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уч</a:t>
                      </a:r>
                      <a:r>
                        <a:rPr lang="ru-RU" sz="1200" spc="35" dirty="0" err="1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еников</a:t>
                      </a:r>
                      <a:r>
                        <a:rPr sz="1200" spc="35" dirty="0" smtClean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200" spc="4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оценки, самооценки </a:t>
                      </a:r>
                      <a:r>
                        <a:rPr sz="1200" spc="50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4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коррекции  </a:t>
                      </a:r>
                      <a:r>
                        <a:rPr sz="1200" spc="35" dirty="0">
                          <a:solidFill>
                            <a:srgbClr val="172135"/>
                          </a:solidFill>
                          <a:latin typeface="Arial Narrow"/>
                          <a:cs typeface="Arial Narrow"/>
                        </a:rPr>
                        <a:t>знаний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9B7D1"/>
                      </a:solidFill>
                      <a:prstDash val="solid"/>
                    </a:lnL>
                    <a:lnR w="12700">
                      <a:solidFill>
                        <a:srgbClr val="09B7D1"/>
                      </a:solidFill>
                      <a:prstDash val="solid"/>
                    </a:lnR>
                    <a:lnT w="12700">
                      <a:solidFill>
                        <a:srgbClr val="09B7D1"/>
                      </a:solidFill>
                      <a:prstDash val="solid"/>
                    </a:lnT>
                    <a:lnB w="12700">
                      <a:solidFill>
                        <a:srgbClr val="09B7D1"/>
                      </a:solidFill>
                      <a:prstDash val="solid"/>
                    </a:lnB>
                    <a:solidFill>
                      <a:srgbClr val="E7F3F7"/>
                    </a:solidFill>
                  </a:tcPr>
                </a:tc>
              </a:tr>
            </a:tbl>
          </a:graphicData>
        </a:graphic>
      </p:graphicFrame>
      <p:sp>
        <p:nvSpPr>
          <p:cNvPr id="4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14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81788"/>
            <a:ext cx="6277559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2400">
              <a:lnSpc>
                <a:spcPct val="100000"/>
              </a:lnSpc>
              <a:spcBef>
                <a:spcPts val="100"/>
              </a:spcBef>
            </a:pP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ПРИМЕРЫ </a:t>
            </a: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ИСПОЛЬЗОВАНИЯ  </a:t>
            </a:r>
            <a:r>
              <a:rPr lang="ru-RU" sz="2100" b="1" i="1" spc="65" dirty="0" smtClean="0">
                <a:solidFill>
                  <a:srgbClr val="2B3977"/>
                </a:solidFill>
                <a:latin typeface="Arial"/>
                <a:cs typeface="Arial"/>
              </a:rPr>
              <a:t>УЧЕБНЫХ </a:t>
            </a:r>
            <a:r>
              <a:rPr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МАТЕРИАЛОВ</a:t>
            </a:r>
            <a:r>
              <a:rPr sz="2100" b="1" i="1" spc="7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Arial"/>
              <a:cs typeface="Arial"/>
            </a:endParaRPr>
          </a:p>
          <a:p>
            <a:pPr marL="1266190" marR="5080" indent="-695325">
              <a:lnSpc>
                <a:spcPct val="100000"/>
              </a:lnSpc>
              <a:spcBef>
                <a:spcPts val="5"/>
              </a:spcBef>
            </a:pPr>
            <a:r>
              <a:rPr sz="1800" b="1" i="1" spc="30" dirty="0" err="1">
                <a:solidFill>
                  <a:srgbClr val="2B3977"/>
                </a:solidFill>
                <a:latin typeface="Arial"/>
                <a:cs typeface="Arial"/>
              </a:rPr>
              <a:t>Использование</a:t>
            </a:r>
            <a:r>
              <a:rPr sz="1800" b="1" i="1" spc="3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b="1" i="1" spc="30" dirty="0" smtClean="0">
                <a:solidFill>
                  <a:srgbClr val="2B3977"/>
                </a:solidFill>
                <a:latin typeface="Arial"/>
                <a:cs typeface="Arial"/>
              </a:rPr>
              <a:t>учебных </a:t>
            </a:r>
            <a:r>
              <a:rPr sz="1800" b="1" i="1" spc="-30" dirty="0" err="1" smtClean="0">
                <a:solidFill>
                  <a:srgbClr val="2B3977"/>
                </a:solidFill>
                <a:latin typeface="Arial"/>
                <a:cs typeface="Arial"/>
              </a:rPr>
              <a:t>материалов</a:t>
            </a:r>
            <a:r>
              <a:rPr sz="18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800" b="1" i="1" spc="-35" dirty="0">
                <a:solidFill>
                  <a:srgbClr val="2B3977"/>
                </a:solidFill>
                <a:latin typeface="Arial"/>
                <a:cs typeface="Arial"/>
              </a:rPr>
              <a:t>учителем </a:t>
            </a:r>
            <a:r>
              <a:rPr sz="1800" b="1" i="1" spc="95" dirty="0">
                <a:solidFill>
                  <a:srgbClr val="2B3977"/>
                </a:solidFill>
                <a:latin typeface="Arial"/>
                <a:cs typeface="Arial"/>
              </a:rPr>
              <a:t>для  </a:t>
            </a:r>
            <a:r>
              <a:rPr sz="1800" b="1" i="1" spc="30" dirty="0">
                <a:solidFill>
                  <a:srgbClr val="2B3977"/>
                </a:solidFill>
                <a:latin typeface="Arial"/>
                <a:cs typeface="Arial"/>
              </a:rPr>
              <a:t>объяснения </a:t>
            </a:r>
            <a:r>
              <a:rPr sz="1800" b="1" i="1" spc="10" dirty="0">
                <a:solidFill>
                  <a:srgbClr val="2B3977"/>
                </a:solidFill>
                <a:latin typeface="Arial"/>
                <a:cs typeface="Arial"/>
              </a:rPr>
              <a:t>нового</a:t>
            </a:r>
            <a:r>
              <a:rPr sz="1800" b="1" i="1" spc="-3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B3977"/>
                </a:solidFill>
                <a:latin typeface="Arial"/>
                <a:cs typeface="Arial"/>
              </a:rPr>
              <a:t>материала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7734" y="1912547"/>
            <a:ext cx="2860675" cy="2258695"/>
            <a:chOff x="237734" y="1912547"/>
            <a:chExt cx="2860675" cy="2258695"/>
          </a:xfrm>
        </p:grpSpPr>
        <p:sp>
          <p:nvSpPr>
            <p:cNvPr id="4" name="object 4"/>
            <p:cNvSpPr/>
            <p:nvPr/>
          </p:nvSpPr>
          <p:spPr>
            <a:xfrm>
              <a:off x="237734" y="1912547"/>
              <a:ext cx="2860562" cy="2258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175" y="1940052"/>
              <a:ext cx="2747772" cy="2145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650" y="1930527"/>
              <a:ext cx="2767330" cy="2165350"/>
            </a:xfrm>
            <a:custGeom>
              <a:avLst/>
              <a:gdLst/>
              <a:ahLst/>
              <a:cxnLst/>
              <a:rect l="l" t="t" r="r" b="b"/>
              <a:pathLst>
                <a:path w="2767330" h="2165350">
                  <a:moveTo>
                    <a:pt x="0" y="2164842"/>
                  </a:moveTo>
                  <a:lnTo>
                    <a:pt x="2766822" y="2164842"/>
                  </a:lnTo>
                  <a:lnTo>
                    <a:pt x="2766822" y="0"/>
                  </a:lnTo>
                  <a:lnTo>
                    <a:pt x="0" y="0"/>
                  </a:lnTo>
                  <a:lnTo>
                    <a:pt x="0" y="2164842"/>
                  </a:lnTo>
                  <a:close/>
                </a:path>
              </a:pathLst>
            </a:custGeom>
            <a:ln w="19049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51624" y="1964373"/>
            <a:ext cx="3583304" cy="2196465"/>
            <a:chOff x="3151624" y="1964373"/>
            <a:chExt cx="3583304" cy="2196465"/>
          </a:xfrm>
        </p:grpSpPr>
        <p:sp>
          <p:nvSpPr>
            <p:cNvPr id="8" name="object 8"/>
            <p:cNvSpPr/>
            <p:nvPr/>
          </p:nvSpPr>
          <p:spPr>
            <a:xfrm>
              <a:off x="3151624" y="1964373"/>
              <a:ext cx="3582935" cy="21961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9064" y="1991867"/>
              <a:ext cx="3470147" cy="2083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9539" y="1982342"/>
              <a:ext cx="3489325" cy="2102485"/>
            </a:xfrm>
            <a:custGeom>
              <a:avLst/>
              <a:gdLst/>
              <a:ahLst/>
              <a:cxnLst/>
              <a:rect l="l" t="t" r="r" b="b"/>
              <a:pathLst>
                <a:path w="3489325" h="2102485">
                  <a:moveTo>
                    <a:pt x="0" y="2102357"/>
                  </a:moveTo>
                  <a:lnTo>
                    <a:pt x="3489197" y="2102357"/>
                  </a:lnTo>
                  <a:lnTo>
                    <a:pt x="3489197" y="0"/>
                  </a:lnTo>
                  <a:lnTo>
                    <a:pt x="0" y="0"/>
                  </a:lnTo>
                  <a:lnTo>
                    <a:pt x="0" y="2102357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9355" y="6816832"/>
            <a:ext cx="3252470" cy="1443355"/>
            <a:chOff x="309355" y="6816832"/>
            <a:chExt cx="3252470" cy="1443355"/>
          </a:xfrm>
        </p:grpSpPr>
        <p:sp>
          <p:nvSpPr>
            <p:cNvPr id="12" name="object 12"/>
            <p:cNvSpPr/>
            <p:nvPr/>
          </p:nvSpPr>
          <p:spPr>
            <a:xfrm>
              <a:off x="309355" y="6816832"/>
              <a:ext cx="3252241" cy="1443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660" y="6835139"/>
              <a:ext cx="3157728" cy="13487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897" y="6830313"/>
              <a:ext cx="3167380" cy="1358265"/>
            </a:xfrm>
            <a:custGeom>
              <a:avLst/>
              <a:gdLst/>
              <a:ahLst/>
              <a:cxnLst/>
              <a:rect l="l" t="t" r="r" b="b"/>
              <a:pathLst>
                <a:path w="3167379" h="1358265">
                  <a:moveTo>
                    <a:pt x="0" y="1358265"/>
                  </a:moveTo>
                  <a:lnTo>
                    <a:pt x="3167253" y="1358265"/>
                  </a:lnTo>
                  <a:lnTo>
                    <a:pt x="3167253" y="0"/>
                  </a:lnTo>
                  <a:lnTo>
                    <a:pt x="0" y="0"/>
                  </a:lnTo>
                  <a:lnTo>
                    <a:pt x="0" y="1358265"/>
                  </a:lnTo>
                  <a:close/>
                </a:path>
              </a:pathLst>
            </a:custGeom>
            <a:ln w="9525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790157" y="6797002"/>
            <a:ext cx="2729865" cy="1460500"/>
            <a:chOff x="3790157" y="6797002"/>
            <a:chExt cx="2729865" cy="1460500"/>
          </a:xfrm>
        </p:grpSpPr>
        <p:sp>
          <p:nvSpPr>
            <p:cNvPr id="16" name="object 16"/>
            <p:cNvSpPr/>
            <p:nvPr/>
          </p:nvSpPr>
          <p:spPr>
            <a:xfrm>
              <a:off x="3790157" y="6797002"/>
              <a:ext cx="2729529" cy="14600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7620" y="6824472"/>
              <a:ext cx="2616707" cy="13472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8095" y="6814947"/>
              <a:ext cx="2635885" cy="1366520"/>
            </a:xfrm>
            <a:custGeom>
              <a:avLst/>
              <a:gdLst/>
              <a:ahLst/>
              <a:cxnLst/>
              <a:rect l="l" t="t" r="r" b="b"/>
              <a:pathLst>
                <a:path w="2635885" h="1366520">
                  <a:moveTo>
                    <a:pt x="0" y="1366265"/>
                  </a:moveTo>
                  <a:lnTo>
                    <a:pt x="2635757" y="1366265"/>
                  </a:lnTo>
                  <a:lnTo>
                    <a:pt x="2635757" y="0"/>
                  </a:lnTo>
                  <a:lnTo>
                    <a:pt x="0" y="0"/>
                  </a:lnTo>
                  <a:lnTo>
                    <a:pt x="0" y="1366265"/>
                  </a:lnTo>
                  <a:close/>
                </a:path>
              </a:pathLst>
            </a:custGeom>
            <a:ln w="19050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652" y="4330446"/>
            <a:ext cx="5673725" cy="250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3883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20" dirty="0">
                <a:solidFill>
                  <a:srgbClr val="2B3977"/>
                </a:solidFill>
                <a:latin typeface="Arial Narrow"/>
                <a:cs typeface="Arial Narrow"/>
              </a:rPr>
              <a:t>Наглядные </a:t>
            </a:r>
            <a:r>
              <a:rPr sz="1800" spc="15" dirty="0">
                <a:solidFill>
                  <a:srgbClr val="2B3977"/>
                </a:solidFill>
                <a:latin typeface="Arial Narrow"/>
                <a:cs typeface="Arial Narrow"/>
              </a:rPr>
              <a:t>материалы </a:t>
            </a:r>
            <a:r>
              <a:rPr sz="1800" spc="60" dirty="0">
                <a:solidFill>
                  <a:srgbClr val="2B3977"/>
                </a:solidFill>
                <a:latin typeface="Arial Narrow"/>
                <a:cs typeface="Arial Narrow"/>
              </a:rPr>
              <a:t>(видеоролики, </a:t>
            </a:r>
            <a:r>
              <a:rPr lang="ru-RU" sz="18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анимационные ролики</a:t>
            </a:r>
            <a:r>
              <a:rPr sz="18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, 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интерактивные </a:t>
            </a:r>
            <a:r>
              <a:rPr sz="1800" spc="40" dirty="0">
                <a:solidFill>
                  <a:srgbClr val="2B3977"/>
                </a:solidFill>
                <a:latin typeface="Arial Narrow"/>
                <a:cs typeface="Arial Narrow"/>
              </a:rPr>
              <a:t>схемы </a:t>
            </a:r>
            <a:r>
              <a:rPr sz="1800" spc="75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800" spc="16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85" dirty="0">
                <a:solidFill>
                  <a:srgbClr val="2B3977"/>
                </a:solidFill>
                <a:latin typeface="Arial Narrow"/>
                <a:cs typeface="Arial Narrow"/>
              </a:rPr>
              <a:t>рисунки)</a:t>
            </a:r>
            <a:endParaRPr sz="18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800" spc="7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открытым </a:t>
            </a:r>
            <a:r>
              <a:rPr sz="1800" spc="15" dirty="0">
                <a:solidFill>
                  <a:srgbClr val="2B3977"/>
                </a:solidFill>
                <a:latin typeface="Arial Narrow"/>
                <a:cs typeface="Arial Narrow"/>
              </a:rPr>
              <a:t>ответом</a:t>
            </a:r>
            <a:r>
              <a:rPr sz="1800" spc="2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40" dirty="0">
                <a:solidFill>
                  <a:srgbClr val="2B3977"/>
                </a:solidFill>
                <a:latin typeface="Arial Narrow"/>
                <a:cs typeface="Arial Narrow"/>
              </a:rPr>
              <a:t>(целеполагание,</a:t>
            </a:r>
            <a:endParaRPr sz="18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проблематизация,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самостоятельной</a:t>
            </a:r>
            <a:r>
              <a:rPr sz="1800" spc="2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работы)</a:t>
            </a:r>
            <a:endParaRPr sz="18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800" spc="25" dirty="0">
                <a:solidFill>
                  <a:srgbClr val="2B3977"/>
                </a:solidFill>
                <a:latin typeface="Arial Narrow"/>
                <a:cs typeface="Arial Narrow"/>
              </a:rPr>
              <a:t>«Проверьте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себя»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(для</a:t>
            </a:r>
            <a:r>
              <a:rPr sz="1800" spc="26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контроля)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 Narrow"/>
              <a:cs typeface="Arial Narrow"/>
            </a:endParaRPr>
          </a:p>
          <a:p>
            <a:pPr marL="2456180" marR="5080" indent="-1928495">
              <a:lnSpc>
                <a:spcPts val="1939"/>
              </a:lnSpc>
            </a:pPr>
            <a:r>
              <a:rPr sz="1800" b="1" i="1" spc="-75" dirty="0">
                <a:solidFill>
                  <a:srgbClr val="2B3977"/>
                </a:solidFill>
                <a:latin typeface="Arial"/>
                <a:cs typeface="Arial"/>
              </a:rPr>
              <a:t>Самостоятельное </a:t>
            </a:r>
            <a:r>
              <a:rPr sz="1800" b="1" i="1" spc="65" dirty="0">
                <a:solidFill>
                  <a:srgbClr val="2B3977"/>
                </a:solidFill>
                <a:latin typeface="Arial"/>
                <a:cs typeface="Arial"/>
              </a:rPr>
              <a:t>закрепление </a:t>
            </a:r>
            <a:r>
              <a:rPr sz="1800" b="1" i="1" spc="40" dirty="0">
                <a:solidFill>
                  <a:srgbClr val="2B3977"/>
                </a:solidFill>
                <a:latin typeface="Arial"/>
                <a:cs typeface="Arial"/>
              </a:rPr>
              <a:t>изученного  </a:t>
            </a:r>
            <a:r>
              <a:rPr sz="1800" b="1" i="1" spc="-25" dirty="0">
                <a:solidFill>
                  <a:srgbClr val="2B3977"/>
                </a:solidFill>
                <a:latin typeface="Arial"/>
                <a:cs typeface="Arial"/>
              </a:rPr>
              <a:t>материала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932" y="8485428"/>
            <a:ext cx="58820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40" dirty="0">
                <a:solidFill>
                  <a:srgbClr val="2B3977"/>
                </a:solidFill>
                <a:latin typeface="Arial Narrow"/>
                <a:cs typeface="Arial Narrow"/>
              </a:rPr>
              <a:t>Задания-тренажёры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(для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закрепления 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полученных</a:t>
            </a:r>
            <a:r>
              <a:rPr sz="1800" spc="27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60" dirty="0">
                <a:solidFill>
                  <a:srgbClr val="2B3977"/>
                </a:solidFill>
                <a:latin typeface="Arial Narrow"/>
                <a:cs typeface="Arial Narrow"/>
              </a:rPr>
              <a:t>знаний)</a:t>
            </a:r>
            <a:endParaRPr sz="1800">
              <a:latin typeface="Arial Narrow"/>
              <a:cs typeface="Arial Narrow"/>
            </a:endParaRPr>
          </a:p>
          <a:p>
            <a:pPr marL="299085" marR="96393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800" spc="7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открытым </a:t>
            </a:r>
            <a:r>
              <a:rPr sz="1800" spc="15" dirty="0">
                <a:solidFill>
                  <a:srgbClr val="2B3977"/>
                </a:solidFill>
                <a:latin typeface="Arial Narrow"/>
                <a:cs typeface="Arial Narrow"/>
              </a:rPr>
              <a:t>ответом 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(репродуктивные, 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исследовательские,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проблемные,</a:t>
            </a:r>
            <a:r>
              <a:rPr sz="1800" spc="114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65" dirty="0">
                <a:solidFill>
                  <a:srgbClr val="2B3977"/>
                </a:solidFill>
                <a:latin typeface="Arial Narrow"/>
                <a:cs typeface="Arial Narrow"/>
              </a:rPr>
              <a:t>мини-проекты)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15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81788"/>
            <a:ext cx="6333948" cy="137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8100">
              <a:lnSpc>
                <a:spcPct val="100000"/>
              </a:lnSpc>
              <a:spcBef>
                <a:spcPts val="100"/>
              </a:spcBef>
            </a:pP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ПРИМЕРЫ </a:t>
            </a: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ИСПОЛЬЗОВАНИЯ  </a:t>
            </a:r>
            <a:r>
              <a:rPr lang="ru-RU" sz="2100" b="1" i="1" spc="65" dirty="0" smtClean="0">
                <a:solidFill>
                  <a:srgbClr val="2B3977"/>
                </a:solidFill>
                <a:latin typeface="Arial"/>
                <a:cs typeface="Arial"/>
              </a:rPr>
              <a:t>УЧЕБНЫХ </a:t>
            </a:r>
            <a:r>
              <a:rPr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МАТЕРИАЛОВ</a:t>
            </a:r>
            <a:r>
              <a:rPr sz="2100" b="1" i="1" spc="7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100" dirty="0">
              <a:latin typeface="Arial"/>
              <a:cs typeface="Arial"/>
            </a:endParaRPr>
          </a:p>
          <a:p>
            <a:pPr marL="578485" algn="ctr">
              <a:lnSpc>
                <a:spcPts val="2280"/>
              </a:lnSpc>
              <a:spcBef>
                <a:spcPts val="1025"/>
              </a:spcBef>
            </a:pPr>
            <a:r>
              <a:rPr sz="2000" b="1" i="1" spc="-75" dirty="0">
                <a:solidFill>
                  <a:srgbClr val="344591"/>
                </a:solidFill>
                <a:latin typeface="Arial"/>
                <a:cs typeface="Arial"/>
              </a:rPr>
              <a:t>Самостоятельное </a:t>
            </a:r>
            <a:r>
              <a:rPr sz="2000" b="1" i="1" spc="60" dirty="0">
                <a:solidFill>
                  <a:srgbClr val="344591"/>
                </a:solidFill>
                <a:latin typeface="Arial"/>
                <a:cs typeface="Arial"/>
              </a:rPr>
              <a:t>изучение</a:t>
            </a:r>
            <a:r>
              <a:rPr sz="2000" b="1" i="1" spc="-15" dirty="0">
                <a:solidFill>
                  <a:srgbClr val="344591"/>
                </a:solidFill>
                <a:latin typeface="Arial"/>
                <a:cs typeface="Arial"/>
              </a:rPr>
              <a:t> </a:t>
            </a:r>
            <a:r>
              <a:rPr sz="2000" b="1" i="1" spc="25" dirty="0">
                <a:solidFill>
                  <a:srgbClr val="344591"/>
                </a:solidFill>
                <a:latin typeface="Arial"/>
                <a:cs typeface="Arial"/>
              </a:rPr>
              <a:t>учебного</a:t>
            </a:r>
            <a:endParaRPr sz="2000" dirty="0">
              <a:latin typeface="Arial"/>
              <a:cs typeface="Arial"/>
            </a:endParaRPr>
          </a:p>
          <a:p>
            <a:pPr marL="577850" algn="ctr">
              <a:lnSpc>
                <a:spcPts val="2280"/>
              </a:lnSpc>
            </a:pPr>
            <a:r>
              <a:rPr sz="2000" b="1" i="1" spc="-25" dirty="0">
                <a:solidFill>
                  <a:srgbClr val="344591"/>
                </a:solidFill>
                <a:latin typeface="Arial"/>
                <a:cs typeface="Arial"/>
              </a:rPr>
              <a:t>материала</a:t>
            </a:r>
            <a:r>
              <a:rPr sz="2000" b="1" i="1" spc="-40" dirty="0">
                <a:solidFill>
                  <a:srgbClr val="344591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344591"/>
                </a:solidFill>
                <a:latin typeface="Arial"/>
                <a:cs typeface="Arial"/>
              </a:rPr>
              <a:t>дома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3463" y="1735187"/>
            <a:ext cx="3902964" cy="95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4536" y="1525524"/>
            <a:ext cx="1910459" cy="2624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463" y="2814827"/>
            <a:ext cx="250850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2108" y="7216140"/>
            <a:ext cx="2346960" cy="1223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856" y="7328916"/>
            <a:ext cx="2788920" cy="1202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932" y="4332223"/>
            <a:ext cx="5971540" cy="28802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4135" marR="5080" indent="-52069">
              <a:lnSpc>
                <a:spcPts val="1540"/>
              </a:lnSpc>
              <a:spcBef>
                <a:spcPts val="459"/>
              </a:spcBef>
              <a:buClr>
                <a:srgbClr val="09B7D1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Знакомство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теоретическим</a:t>
            </a:r>
            <a:r>
              <a:rPr lang="ru-RU"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учебным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 err="1">
                <a:solidFill>
                  <a:srgbClr val="2B3977"/>
                </a:solidFill>
                <a:latin typeface="Arial Narrow"/>
                <a:cs typeface="Arial Narrow"/>
              </a:rPr>
              <a:t>материалом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lang="ru-RU"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/</a:t>
            </a:r>
            <a:r>
              <a:rPr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или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базовым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понятийным 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аппаратом</a:t>
            </a:r>
            <a:endParaRPr sz="1600" dirty="0">
              <a:latin typeface="Arial Narrow"/>
              <a:cs typeface="Arial Narrow"/>
            </a:endParaRPr>
          </a:p>
          <a:p>
            <a:pPr marL="64135" marR="533400" indent="-52069" algn="just">
              <a:lnSpc>
                <a:spcPts val="1540"/>
              </a:lnSpc>
              <a:spcBef>
                <a:spcPts val="800"/>
              </a:spcBef>
              <a:buClr>
                <a:srgbClr val="09B7D1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Деятельностное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ознакомление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lang="ru-RU" sz="16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учебным </a:t>
            </a:r>
            <a:r>
              <a:rPr sz="16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материалом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использованием 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инструкций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алгоритмов</a:t>
            </a:r>
            <a:endParaRPr sz="1600" dirty="0">
              <a:latin typeface="Arial Narrow"/>
              <a:cs typeface="Arial Narrow"/>
            </a:endParaRPr>
          </a:p>
          <a:p>
            <a:pPr marL="64135" marR="255270" indent="-52069">
              <a:lnSpc>
                <a:spcPct val="80000"/>
              </a:lnSpc>
              <a:spcBef>
                <a:spcPts val="800"/>
              </a:spcBef>
              <a:buClr>
                <a:srgbClr val="09B7D1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45" dirty="0" err="1">
                <a:solidFill>
                  <a:srgbClr val="2B3977"/>
                </a:solidFill>
                <a:latin typeface="Arial Narrow"/>
                <a:cs typeface="Arial Narrow"/>
              </a:rPr>
              <a:t>Изучение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учебных </a:t>
            </a:r>
            <a:r>
              <a:rPr sz="16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материалов</a:t>
            </a:r>
            <a:r>
              <a:rPr sz="16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элементами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самопроверки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(использование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заданий-тренажёров)</a:t>
            </a:r>
            <a:endParaRPr sz="1600" dirty="0">
              <a:latin typeface="Arial Narrow"/>
              <a:cs typeface="Arial Narrow"/>
            </a:endParaRPr>
          </a:p>
          <a:p>
            <a:pPr marL="106045" indent="-93980">
              <a:lnSpc>
                <a:spcPct val="100000"/>
              </a:lnSpc>
              <a:spcBef>
                <a:spcPts val="420"/>
              </a:spcBef>
              <a:buClr>
                <a:srgbClr val="09B7D1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Выполнение мотивационных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заданий</a:t>
            </a:r>
            <a:endParaRPr sz="1600" dirty="0">
              <a:latin typeface="Arial Narrow"/>
              <a:cs typeface="Arial Narrow"/>
            </a:endParaRPr>
          </a:p>
          <a:p>
            <a:pPr marL="64135" marR="927100" indent="-52069">
              <a:lnSpc>
                <a:spcPct val="80000"/>
              </a:lnSpc>
              <a:spcBef>
                <a:spcPts val="805"/>
              </a:spcBef>
              <a:buClr>
                <a:srgbClr val="09B7D1"/>
              </a:buClr>
              <a:buSzPct val="93750"/>
              <a:buFont typeface="Wingdings"/>
              <a:buChar char=""/>
              <a:tabLst>
                <a:tab pos="106680" algn="l"/>
              </a:tabLst>
            </a:pP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Выполнение</a:t>
            </a:r>
            <a:r>
              <a:rPr lang="ru-RU"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заданий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входного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контроля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выявления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пробелов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последующего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деления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на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группы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на</a:t>
            </a:r>
            <a:r>
              <a:rPr sz="1600" spc="18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180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</a:t>
            </a:r>
            <a:r>
              <a:rPr sz="1600" spc="6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уроке</a:t>
            </a:r>
            <a:endParaRPr sz="1600" dirty="0">
              <a:latin typeface="Arial Narrow"/>
              <a:cs typeface="Arial Narrow"/>
            </a:endParaRPr>
          </a:p>
          <a:p>
            <a:pPr marL="252095" algn="ctr">
              <a:lnSpc>
                <a:spcPct val="100000"/>
              </a:lnSpc>
              <a:spcBef>
                <a:spcPts val="1180"/>
              </a:spcBef>
            </a:pPr>
            <a:r>
              <a:rPr sz="2000" b="1" i="1" spc="-95" dirty="0">
                <a:solidFill>
                  <a:srgbClr val="344591"/>
                </a:solidFill>
                <a:latin typeface="Arial"/>
                <a:cs typeface="Arial"/>
              </a:rPr>
              <a:t>Работа </a:t>
            </a:r>
            <a:r>
              <a:rPr sz="2000" b="1" i="1" spc="-70" dirty="0">
                <a:solidFill>
                  <a:srgbClr val="344591"/>
                </a:solidFill>
                <a:latin typeface="Arial"/>
                <a:cs typeface="Arial"/>
              </a:rPr>
              <a:t>с </a:t>
            </a:r>
            <a:r>
              <a:rPr sz="2000" b="1" i="1" spc="-35" dirty="0" err="1">
                <a:solidFill>
                  <a:srgbClr val="344591"/>
                </a:solidFill>
                <a:latin typeface="Arial"/>
                <a:cs typeface="Arial"/>
              </a:rPr>
              <a:t>учителем</a:t>
            </a:r>
            <a:r>
              <a:rPr sz="2000" b="1" i="1" spc="-35" dirty="0">
                <a:solidFill>
                  <a:srgbClr val="344591"/>
                </a:solidFill>
                <a:latin typeface="Arial"/>
                <a:cs typeface="Arial"/>
              </a:rPr>
              <a:t> </a:t>
            </a:r>
            <a:r>
              <a:rPr lang="ru-RU" sz="2000" b="1" i="1" spc="5" dirty="0" smtClean="0">
                <a:solidFill>
                  <a:srgbClr val="344591"/>
                </a:solidFill>
                <a:latin typeface="Arial"/>
                <a:cs typeface="Arial"/>
              </a:rPr>
              <a:t>на онлайн-уроке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291" y="8468359"/>
            <a:ext cx="5852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Обсуждение </a:t>
            </a:r>
            <a:r>
              <a:rPr sz="1800" spc="7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800" spc="25" dirty="0">
                <a:solidFill>
                  <a:srgbClr val="2B3977"/>
                </a:solidFill>
                <a:latin typeface="Arial Narrow"/>
                <a:cs typeface="Arial Narrow"/>
              </a:rPr>
              <a:t>отработка </a:t>
            </a:r>
            <a:r>
              <a:rPr sz="1800" spc="20" dirty="0">
                <a:solidFill>
                  <a:srgbClr val="2B3977"/>
                </a:solidFill>
                <a:latin typeface="Arial Narrow"/>
                <a:cs typeface="Arial Narrow"/>
              </a:rPr>
              <a:t>материалов, 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изученных</a:t>
            </a:r>
            <a:r>
              <a:rPr sz="1800" spc="21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дома</a:t>
            </a:r>
            <a:endParaRPr sz="1800" dirty="0">
              <a:latin typeface="Arial Narrow"/>
              <a:cs typeface="Arial Narrow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Выполнение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интерактивных 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тренировочных </a:t>
            </a:r>
            <a:r>
              <a:rPr sz="1800" spc="7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контрольных 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заданий</a:t>
            </a:r>
            <a:endParaRPr sz="18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Выполнение </a:t>
            </a:r>
            <a:r>
              <a:rPr sz="1800" spc="7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800" spc="70" dirty="0">
                <a:solidFill>
                  <a:srgbClr val="2B3977"/>
                </a:solidFill>
                <a:latin typeface="Arial Narrow"/>
                <a:cs typeface="Arial Narrow"/>
              </a:rPr>
              <a:t>обсуждение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заданий </a:t>
            </a:r>
            <a:r>
              <a:rPr sz="1800" spc="7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800" spc="30" dirty="0">
                <a:solidFill>
                  <a:srgbClr val="2B3977"/>
                </a:solidFill>
                <a:latin typeface="Arial Narrow"/>
                <a:cs typeface="Arial Narrow"/>
              </a:rPr>
              <a:t>открытым</a:t>
            </a:r>
            <a:r>
              <a:rPr sz="1800" spc="18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15" dirty="0">
                <a:solidFill>
                  <a:srgbClr val="2B3977"/>
                </a:solidFill>
                <a:latin typeface="Arial Narrow"/>
                <a:cs typeface="Arial Narrow"/>
              </a:rPr>
              <a:t>ответом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16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756" y="233933"/>
            <a:ext cx="6300851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100" b="1" i="1" spc="8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75" dirty="0">
                <a:solidFill>
                  <a:srgbClr val="2B3977"/>
                </a:solidFill>
                <a:latin typeface="Arial"/>
                <a:cs typeface="Arial"/>
              </a:rPr>
              <a:t>ГРУППОВОЙ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i="1" dirty="0">
                <a:solidFill>
                  <a:srgbClr val="2B3977"/>
                </a:solidFill>
                <a:latin typeface="Arial"/>
                <a:cs typeface="Arial"/>
              </a:rPr>
              <a:t>РАБОТЫ </a:t>
            </a:r>
            <a:r>
              <a:rPr sz="2100" b="1" i="1" spc="-25" dirty="0" smtClean="0">
                <a:solidFill>
                  <a:srgbClr val="2B3977"/>
                </a:solidFill>
                <a:latin typeface="Arial"/>
                <a:cs typeface="Arial"/>
              </a:rPr>
              <a:t>В</a:t>
            </a:r>
            <a:r>
              <a:rPr lang="ru-RU" sz="2100" b="1" i="1" spc="-25" dirty="0" smtClean="0">
                <a:solidFill>
                  <a:srgbClr val="2B3977"/>
                </a:solidFill>
                <a:latin typeface="Arial"/>
                <a:cs typeface="Arial"/>
              </a:rPr>
              <a:t> СИСТЕМЕ </a:t>
            </a:r>
            <a:r>
              <a:rPr sz="2100" b="1" i="1" spc="-25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ЛИЧНЫХ</a:t>
            </a:r>
            <a:r>
              <a:rPr sz="2100" b="1" i="1" spc="31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СООБЩЕНИ</a:t>
            </a:r>
            <a:r>
              <a:rPr lang="ru-RU"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Й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180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системе </a:t>
            </a:r>
            <a:r>
              <a:rPr sz="1800" spc="60" dirty="0">
                <a:solidFill>
                  <a:srgbClr val="2B3977"/>
                </a:solidFill>
                <a:latin typeface="Arial Narrow"/>
                <a:cs typeface="Arial Narrow"/>
              </a:rPr>
              <a:t>«Личные сообщения»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создаются </a:t>
            </a:r>
            <a:r>
              <a:rPr sz="1800" spc="80" dirty="0">
                <a:solidFill>
                  <a:srgbClr val="2B3977"/>
                </a:solidFill>
                <a:latin typeface="Arial Narrow"/>
                <a:cs typeface="Arial Narrow"/>
              </a:rPr>
              <a:t>2 </a:t>
            </a:r>
            <a:r>
              <a:rPr sz="1800" spc="90" dirty="0">
                <a:solidFill>
                  <a:srgbClr val="2B3977"/>
                </a:solidFill>
                <a:latin typeface="Arial Narrow"/>
                <a:cs typeface="Arial Narrow"/>
              </a:rPr>
              <a:t>-3</a:t>
            </a:r>
            <a:r>
              <a:rPr sz="1800" spc="3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6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группы</a:t>
            </a:r>
            <a:endParaRPr lang="ru-RU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   </a:t>
            </a:r>
            <a:r>
              <a:rPr sz="18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(</a:t>
            </a:r>
            <a:r>
              <a:rPr sz="18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тематические</a:t>
            </a:r>
            <a:r>
              <a:rPr sz="18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ветки), </a:t>
            </a:r>
            <a:r>
              <a:rPr sz="18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которых организуется </a:t>
            </a:r>
            <a:r>
              <a:rPr sz="1800" spc="10" dirty="0" err="1">
                <a:solidFill>
                  <a:srgbClr val="2B3977"/>
                </a:solidFill>
                <a:latin typeface="Arial Narrow"/>
                <a:cs typeface="Arial Narrow"/>
              </a:rPr>
              <a:t>работа</a:t>
            </a:r>
            <a:r>
              <a:rPr sz="1800" spc="35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pc="350" dirty="0" smtClean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8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онлайн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800" dirty="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sz="18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Подведение</a:t>
            </a:r>
            <a:r>
              <a:rPr sz="18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25" dirty="0" err="1">
                <a:solidFill>
                  <a:srgbClr val="2B3977"/>
                </a:solidFill>
                <a:latin typeface="Arial Narrow"/>
                <a:cs typeface="Arial Narrow"/>
              </a:rPr>
              <a:t>итогов</a:t>
            </a:r>
            <a:r>
              <a:rPr sz="1800" spc="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8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</a:t>
            </a:r>
            <a:r>
              <a:rPr sz="1800" spc="6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урока</a:t>
            </a:r>
            <a:r>
              <a:rPr sz="18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7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800" spc="55" dirty="0" err="1">
                <a:solidFill>
                  <a:srgbClr val="2B3977"/>
                </a:solidFill>
                <a:latin typeface="Arial Narrow"/>
                <a:cs typeface="Arial Narrow"/>
              </a:rPr>
              <a:t>рефлексия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мо</a:t>
            </a:r>
            <a:r>
              <a:rPr lang="ru-RU" sz="18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гут</a:t>
            </a:r>
            <a:r>
              <a:rPr sz="1800" spc="21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быть</a:t>
            </a:r>
            <a:r>
              <a:rPr lang="ru-RU" dirty="0">
                <a:latin typeface="Arial Narrow"/>
                <a:cs typeface="Arial Narrow"/>
              </a:rPr>
              <a:t> </a:t>
            </a:r>
            <a:r>
              <a:rPr lang="ru-RU" dirty="0" smtClean="0">
                <a:latin typeface="Arial Narrow"/>
                <a:cs typeface="Arial Narrow"/>
              </a:rPr>
              <a:t>о</a:t>
            </a:r>
            <a:r>
              <a:rPr sz="18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рганизован</a:t>
            </a:r>
            <a:r>
              <a:rPr lang="ru-RU" sz="18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ы</a:t>
            </a:r>
            <a:r>
              <a:rPr sz="18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подсистеме </a:t>
            </a:r>
            <a:r>
              <a:rPr sz="1800" spc="65" dirty="0">
                <a:solidFill>
                  <a:srgbClr val="2B3977"/>
                </a:solidFill>
                <a:latin typeface="Arial Narrow"/>
                <a:cs typeface="Arial Narrow"/>
              </a:rPr>
              <a:t>«Вопрос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дня». </a:t>
            </a:r>
            <a:endParaRPr lang="ru-RU" sz="1800" spc="4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298450" indent="-285750" algn="just">
              <a:lnSpc>
                <a:spcPct val="100000"/>
              </a:lnSpc>
              <a:buFont typeface="Arial" pitchFamily="34" charset="0"/>
              <a:buChar char="•"/>
            </a:pPr>
            <a:r>
              <a:rPr sz="1800" spc="1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Обязательное</a:t>
            </a:r>
            <a:r>
              <a:rPr sz="1800" spc="10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дозирование времени </a:t>
            </a:r>
            <a:r>
              <a:rPr sz="1800" spc="20" dirty="0" err="1">
                <a:solidFill>
                  <a:srgbClr val="2B3977"/>
                </a:solidFill>
                <a:latin typeface="Arial Narrow"/>
                <a:cs typeface="Arial Narrow"/>
              </a:rPr>
              <a:t>работы</a:t>
            </a:r>
            <a:r>
              <a:rPr sz="1800" spc="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8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учеников</a:t>
            </a:r>
            <a:r>
              <a:rPr sz="18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800" spc="2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2B3977"/>
                </a:solidFill>
                <a:latin typeface="Arial Narrow"/>
                <a:cs typeface="Arial Narrow"/>
              </a:rPr>
              <a:t>группах.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7788909"/>
            <a:ext cx="54070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solidFill>
                  <a:srgbClr val="344591"/>
                </a:solidFill>
                <a:latin typeface="Arial Black"/>
                <a:cs typeface="Arial Black"/>
              </a:rPr>
              <a:t>Группа </a:t>
            </a:r>
            <a:r>
              <a:rPr sz="2000" spc="-300" dirty="0">
                <a:solidFill>
                  <a:srgbClr val="344591"/>
                </a:solidFill>
                <a:latin typeface="Arial Black"/>
                <a:cs typeface="Arial Black"/>
              </a:rPr>
              <a:t>№1 </a:t>
            </a:r>
            <a:r>
              <a:rPr sz="2000" spc="-155" dirty="0">
                <a:solidFill>
                  <a:srgbClr val="344591"/>
                </a:solidFill>
                <a:latin typeface="Arial Black"/>
                <a:cs typeface="Arial Black"/>
              </a:rPr>
              <a:t>Работа </a:t>
            </a:r>
            <a:r>
              <a:rPr sz="2000" spc="-330" dirty="0">
                <a:solidFill>
                  <a:srgbClr val="344591"/>
                </a:solidFill>
                <a:latin typeface="Arial Black"/>
                <a:cs typeface="Arial Black"/>
              </a:rPr>
              <a:t>с</a:t>
            </a:r>
            <a:r>
              <a:rPr sz="2000" spc="-260" dirty="0">
                <a:solidFill>
                  <a:srgbClr val="344591"/>
                </a:solidFill>
                <a:latin typeface="Arial Black"/>
                <a:cs typeface="Arial Black"/>
              </a:rPr>
              <a:t> </a:t>
            </a:r>
            <a:r>
              <a:rPr sz="2000" spc="-160" dirty="0">
                <a:solidFill>
                  <a:srgbClr val="344591"/>
                </a:solidFill>
                <a:latin typeface="Arial Black"/>
                <a:cs typeface="Arial Black"/>
              </a:rPr>
              <a:t>учителем</a:t>
            </a:r>
            <a:endParaRPr sz="2000" dirty="0">
              <a:latin typeface="Arial Black"/>
              <a:cs typeface="Arial Black"/>
            </a:endParaRPr>
          </a:p>
          <a:p>
            <a:pPr marL="355600" marR="704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solidFill>
                  <a:srgbClr val="344591"/>
                </a:solidFill>
                <a:latin typeface="Arial Black"/>
                <a:cs typeface="Arial Black"/>
              </a:rPr>
              <a:t>Группа </a:t>
            </a:r>
            <a:r>
              <a:rPr sz="2000" spc="-300" dirty="0">
                <a:solidFill>
                  <a:srgbClr val="344591"/>
                </a:solidFill>
                <a:latin typeface="Arial Black"/>
                <a:cs typeface="Arial Black"/>
              </a:rPr>
              <a:t>№2 </a:t>
            </a:r>
            <a:r>
              <a:rPr sz="2000" spc="-175" dirty="0" err="1">
                <a:solidFill>
                  <a:srgbClr val="344591"/>
                </a:solidFill>
                <a:latin typeface="Arial Black"/>
                <a:cs typeface="Arial Black"/>
              </a:rPr>
              <a:t>Самостоятельное</a:t>
            </a:r>
            <a:r>
              <a:rPr sz="2000" spc="-175" dirty="0">
                <a:solidFill>
                  <a:srgbClr val="344591"/>
                </a:solidFill>
                <a:latin typeface="Arial Black"/>
                <a:cs typeface="Arial Black"/>
              </a:rPr>
              <a:t> </a:t>
            </a:r>
            <a:r>
              <a:rPr sz="2000" spc="-190" dirty="0" err="1" smtClean="0">
                <a:solidFill>
                  <a:srgbClr val="344591"/>
                </a:solidFill>
                <a:latin typeface="Arial Black"/>
                <a:cs typeface="Arial Black"/>
              </a:rPr>
              <a:t>изучение</a:t>
            </a:r>
            <a:r>
              <a:rPr lang="ru-RU" sz="2000" spc="-190" dirty="0" smtClean="0">
                <a:solidFill>
                  <a:srgbClr val="344591"/>
                </a:solidFill>
                <a:latin typeface="Arial Black"/>
                <a:cs typeface="Arial Black"/>
              </a:rPr>
              <a:t> учебного</a:t>
            </a:r>
            <a:r>
              <a:rPr sz="2000" spc="-190" dirty="0" smtClean="0">
                <a:solidFill>
                  <a:srgbClr val="344591"/>
                </a:solidFill>
                <a:latin typeface="Arial Black"/>
                <a:cs typeface="Arial Black"/>
              </a:rPr>
              <a:t>  </a:t>
            </a:r>
            <a:r>
              <a:rPr sz="2000" spc="-160" dirty="0" err="1" smtClean="0">
                <a:solidFill>
                  <a:srgbClr val="344591"/>
                </a:solidFill>
                <a:latin typeface="Arial Black"/>
                <a:cs typeface="Arial Black"/>
              </a:rPr>
              <a:t>материала</a:t>
            </a:r>
            <a:endParaRPr sz="2000" dirty="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solidFill>
                  <a:srgbClr val="344591"/>
                </a:solidFill>
                <a:latin typeface="Arial Black"/>
                <a:cs typeface="Arial Black"/>
              </a:rPr>
              <a:t>Группа </a:t>
            </a:r>
            <a:r>
              <a:rPr sz="2000" spc="-300" dirty="0">
                <a:solidFill>
                  <a:srgbClr val="344591"/>
                </a:solidFill>
                <a:latin typeface="Arial Black"/>
                <a:cs typeface="Arial Black"/>
              </a:rPr>
              <a:t>№3 </a:t>
            </a:r>
            <a:r>
              <a:rPr sz="2000" spc="-140" dirty="0">
                <a:solidFill>
                  <a:srgbClr val="344591"/>
                </a:solidFill>
                <a:latin typeface="Arial Black"/>
                <a:cs typeface="Arial Black"/>
              </a:rPr>
              <a:t>Подведение </a:t>
            </a:r>
            <a:r>
              <a:rPr sz="2000" spc="-110" dirty="0">
                <a:solidFill>
                  <a:srgbClr val="344591"/>
                </a:solidFill>
                <a:latin typeface="Arial Black"/>
                <a:cs typeface="Arial Black"/>
              </a:rPr>
              <a:t>итогов </a:t>
            </a:r>
            <a:r>
              <a:rPr sz="2000" spc="-165" dirty="0">
                <a:solidFill>
                  <a:srgbClr val="344591"/>
                </a:solidFill>
                <a:latin typeface="Arial Black"/>
                <a:cs typeface="Arial Black"/>
              </a:rPr>
              <a:t>урока и  </a:t>
            </a:r>
            <a:r>
              <a:rPr sz="2000" spc="-190" dirty="0">
                <a:solidFill>
                  <a:srgbClr val="344591"/>
                </a:solidFill>
                <a:latin typeface="Arial Black"/>
                <a:cs typeface="Arial Black"/>
              </a:rPr>
              <a:t>рефлексия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876" y="3019044"/>
            <a:ext cx="5343144" cy="127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515" y="4556759"/>
            <a:ext cx="2727960" cy="1956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00115" y="3090672"/>
            <a:ext cx="1214755" cy="370840"/>
          </a:xfrm>
          <a:prstGeom prst="rect">
            <a:avLst/>
          </a:prstGeom>
          <a:solidFill>
            <a:srgbClr val="6678C7"/>
          </a:solidFill>
        </p:spPr>
        <p:txBody>
          <a:bodyPr vert="horz" wrap="square" lIns="0" tIns="222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75"/>
              </a:spcBef>
            </a:pP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Группа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0119" y="6594347"/>
            <a:ext cx="1216660" cy="368935"/>
          </a:xfrm>
          <a:prstGeom prst="rect">
            <a:avLst/>
          </a:prstGeom>
          <a:solidFill>
            <a:srgbClr val="6678C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Группа</a:t>
            </a:r>
            <a:r>
              <a:rPr sz="1800" spc="-90" dirty="0">
                <a:solidFill>
                  <a:srgbClr val="FFFFFF"/>
                </a:solidFill>
                <a:latin typeface="Arial Black"/>
                <a:cs typeface="Arial Black"/>
              </a:rPr>
              <a:t> 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87293" y="4611773"/>
            <a:ext cx="3252190" cy="1632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7867" y="6594347"/>
            <a:ext cx="1216660" cy="368935"/>
          </a:xfrm>
          <a:prstGeom prst="rect">
            <a:avLst/>
          </a:prstGeom>
          <a:solidFill>
            <a:srgbClr val="6678C7"/>
          </a:solidFill>
        </p:spPr>
        <p:txBody>
          <a:bodyPr vert="horz" wrap="square" lIns="0" tIns="215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70"/>
              </a:spcBef>
            </a:pP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Группа</a:t>
            </a:r>
            <a:r>
              <a:rPr sz="1800" spc="-90" dirty="0">
                <a:solidFill>
                  <a:srgbClr val="FFFFFF"/>
                </a:solidFill>
                <a:latin typeface="Arial Black"/>
                <a:cs typeface="Arial Black"/>
              </a:rPr>
              <a:t> 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17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648634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ИНСТРУМЕНТЫ </a:t>
            </a:r>
            <a:r>
              <a:rPr lang="ru-RU" sz="2100" b="1" i="1" spc="25" dirty="0" smtClean="0">
                <a:solidFill>
                  <a:srgbClr val="2B3977"/>
                </a:solidFill>
                <a:latin typeface="Arial"/>
                <a:cs typeface="Arial"/>
              </a:rPr>
              <a:t>ЦИФРОВОЙ ОБРАЗОВАТЕЛЬНОЙ СРЕДЫ МЭО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11936"/>
            <a:ext cx="6858000" cy="370840"/>
          </a:xfrm>
          <a:custGeom>
            <a:avLst/>
            <a:gdLst/>
            <a:ahLst/>
            <a:cxnLst/>
            <a:rect l="l" t="t" r="r" b="b"/>
            <a:pathLst>
              <a:path w="6858000" h="370840">
                <a:moveTo>
                  <a:pt x="6858000" y="0"/>
                </a:moveTo>
                <a:lnTo>
                  <a:pt x="0" y="0"/>
                </a:lnTo>
                <a:lnTo>
                  <a:pt x="0" y="370331"/>
                </a:lnTo>
                <a:lnTo>
                  <a:pt x="6858000" y="370331"/>
                </a:lnTo>
                <a:lnTo>
                  <a:pt x="6858000" y="0"/>
                </a:lnTo>
                <a:close/>
              </a:path>
            </a:pathLst>
          </a:custGeom>
          <a:solidFill>
            <a:srgbClr val="538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95600"/>
            <a:ext cx="6858000" cy="370840"/>
          </a:xfrm>
          <a:custGeom>
            <a:avLst/>
            <a:gdLst/>
            <a:ahLst/>
            <a:cxnLst/>
            <a:rect l="l" t="t" r="r" b="b"/>
            <a:pathLst>
              <a:path w="6858000" h="370839">
                <a:moveTo>
                  <a:pt x="6858000" y="0"/>
                </a:moveTo>
                <a:lnTo>
                  <a:pt x="0" y="0"/>
                </a:lnTo>
                <a:lnTo>
                  <a:pt x="0" y="370332"/>
                </a:lnTo>
                <a:lnTo>
                  <a:pt x="6858000" y="370332"/>
                </a:lnTo>
                <a:lnTo>
                  <a:pt x="6858000" y="0"/>
                </a:lnTo>
                <a:close/>
              </a:path>
            </a:pathLst>
          </a:custGeom>
          <a:solidFill>
            <a:srgbClr val="AC4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53000"/>
            <a:ext cx="6858000" cy="370840"/>
          </a:xfrm>
          <a:custGeom>
            <a:avLst/>
            <a:gdLst/>
            <a:ahLst/>
            <a:cxnLst/>
            <a:rect l="l" t="t" r="r" b="b"/>
            <a:pathLst>
              <a:path w="6858000" h="370839">
                <a:moveTo>
                  <a:pt x="6858000" y="0"/>
                </a:moveTo>
                <a:lnTo>
                  <a:pt x="0" y="0"/>
                </a:lnTo>
                <a:lnTo>
                  <a:pt x="0" y="370332"/>
                </a:lnTo>
                <a:lnTo>
                  <a:pt x="6858000" y="370332"/>
                </a:lnTo>
                <a:lnTo>
                  <a:pt x="6858000" y="0"/>
                </a:lnTo>
                <a:close/>
              </a:path>
            </a:pathLst>
          </a:custGeom>
          <a:solidFill>
            <a:srgbClr val="006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01000"/>
            <a:ext cx="6858000" cy="372110"/>
          </a:xfrm>
          <a:custGeom>
            <a:avLst/>
            <a:gdLst/>
            <a:ahLst/>
            <a:cxnLst/>
            <a:rect l="l" t="t" r="r" b="b"/>
            <a:pathLst>
              <a:path w="6858000" h="372109">
                <a:moveTo>
                  <a:pt x="6858000" y="0"/>
                </a:moveTo>
                <a:lnTo>
                  <a:pt x="0" y="0"/>
                </a:lnTo>
                <a:lnTo>
                  <a:pt x="0" y="371856"/>
                </a:lnTo>
                <a:lnTo>
                  <a:pt x="6858000" y="371856"/>
                </a:lnTo>
                <a:lnTo>
                  <a:pt x="6858000" y="0"/>
                </a:lnTo>
                <a:close/>
              </a:path>
            </a:pathLst>
          </a:custGeom>
          <a:solidFill>
            <a:srgbClr val="088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29400"/>
            <a:ext cx="6852284" cy="370840"/>
          </a:xfrm>
          <a:custGeom>
            <a:avLst/>
            <a:gdLst/>
            <a:ahLst/>
            <a:cxnLst/>
            <a:rect l="l" t="t" r="r" b="b"/>
            <a:pathLst>
              <a:path w="6852284" h="370840">
                <a:moveTo>
                  <a:pt x="6851904" y="0"/>
                </a:moveTo>
                <a:lnTo>
                  <a:pt x="0" y="0"/>
                </a:lnTo>
                <a:lnTo>
                  <a:pt x="0" y="370332"/>
                </a:lnTo>
                <a:lnTo>
                  <a:pt x="6851904" y="370332"/>
                </a:lnTo>
                <a:lnTo>
                  <a:pt x="6851904" y="0"/>
                </a:lnTo>
                <a:close/>
              </a:path>
            </a:pathLst>
          </a:custGeom>
          <a:solidFill>
            <a:srgbClr val="76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339" y="1015310"/>
            <a:ext cx="6633261" cy="8563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Видеоконференция</a:t>
            </a:r>
            <a:endParaRPr sz="1800" dirty="0">
              <a:latin typeface="Arial Black"/>
              <a:cs typeface="Arial Black"/>
            </a:endParaRPr>
          </a:p>
          <a:p>
            <a:pPr marL="244475" marR="109855" algn="just">
              <a:lnSpc>
                <a:spcPct val="100000"/>
              </a:lnSpc>
              <a:spcBef>
                <a:spcPts val="1430"/>
              </a:spcBef>
            </a:pP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Подсистема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«</a:t>
            </a:r>
            <a:r>
              <a:rPr lang="ru-RU"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Видеоконференция</a:t>
            </a:r>
            <a:r>
              <a:rPr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»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предназначена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организации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сотрудничества и коммуникации в онлайн-режиме: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проведения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онлайн-уроков, 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онлайн-консультаций,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педагогических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методических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советов, 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родительских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собраний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-40" dirty="0">
                <a:solidFill>
                  <a:srgbClr val="2B3977"/>
                </a:solidFill>
                <a:latin typeface="Arial Narrow"/>
                <a:cs typeface="Arial Narrow"/>
              </a:rPr>
              <a:t>т.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д. </a:t>
            </a:r>
            <a:r>
              <a:rPr sz="1600" spc="15" dirty="0" err="1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организации работы</a:t>
            </a:r>
            <a:r>
              <a:rPr sz="160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</a:t>
            </a:r>
            <a:r>
              <a:rPr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необходим доступ к сети Интернет.</a:t>
            </a:r>
            <a:endParaRPr lang="ru-RU" sz="1600" spc="30" dirty="0" smtClean="0">
              <a:solidFill>
                <a:srgbClr val="2B3977"/>
              </a:solidFill>
              <a:latin typeface="Arial Narrow"/>
              <a:cs typeface="Arial Black"/>
            </a:endParaRPr>
          </a:p>
          <a:p>
            <a:pPr marL="244475" marR="109855" algn="just">
              <a:lnSpc>
                <a:spcPct val="100000"/>
              </a:lnSpc>
              <a:spcBef>
                <a:spcPts val="1430"/>
              </a:spcBef>
            </a:pPr>
            <a:r>
              <a:rPr spc="-18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Личные</a:t>
            </a:r>
            <a:r>
              <a:rPr spc="-2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5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сообщения</a:t>
            </a:r>
            <a:r>
              <a:rPr lang="ru-RU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 и Вопрос дня</a:t>
            </a:r>
            <a:endParaRPr dirty="0">
              <a:latin typeface="Arial Black"/>
              <a:cs typeface="Arial Black"/>
            </a:endParaRPr>
          </a:p>
          <a:p>
            <a:pPr marL="244475" marR="284480" algn="just">
              <a:lnSpc>
                <a:spcPct val="100000"/>
              </a:lnSpc>
              <a:spcBef>
                <a:spcPts val="1650"/>
              </a:spcBef>
            </a:pPr>
            <a:r>
              <a:rPr lang="ru-RU"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«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Личные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сообщения</a:t>
            </a:r>
            <a:r>
              <a:rPr lang="ru-RU"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», «Вопрос дня»</a:t>
            </a:r>
            <a:r>
              <a:rPr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дают </a:t>
            </a:r>
            <a:r>
              <a:rPr sz="1600" spc="50" dirty="0" err="1">
                <a:solidFill>
                  <a:srgbClr val="2B3977"/>
                </a:solidFill>
                <a:latin typeface="Arial Narrow"/>
                <a:cs typeface="Arial Narrow"/>
              </a:rPr>
              <a:t>возможность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организ</a:t>
            </a:r>
            <a:r>
              <a:rPr lang="ru-RU"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овать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общени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как 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6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онлайн-режиме</a:t>
            </a:r>
            <a:r>
              <a:rPr lang="ru-RU" sz="16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(</a:t>
            </a:r>
            <a:r>
              <a:rPr sz="16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когда</a:t>
            </a:r>
            <a:r>
              <a:rPr sz="16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все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пользователи находятся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25" dirty="0" err="1">
                <a:solidFill>
                  <a:srgbClr val="2B3977"/>
                </a:solidFill>
                <a:latin typeface="Arial Narrow"/>
                <a:cs typeface="Arial Narrow"/>
              </a:rPr>
              <a:t>сети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одновременно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)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так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6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оффлайн-режиме</a:t>
            </a:r>
            <a:r>
              <a:rPr sz="1600" spc="65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600" dirty="0">
              <a:latin typeface="Arial Narrow"/>
              <a:cs typeface="Arial Narrow"/>
            </a:endParaRPr>
          </a:p>
          <a:p>
            <a:pPr marL="244475">
              <a:lnSpc>
                <a:spcPct val="100000"/>
              </a:lnSpc>
            </a:pP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подсистеме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личных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сообщений </a:t>
            </a:r>
            <a:r>
              <a:rPr sz="1600" spc="8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создавать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как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диалоги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endParaRPr sz="1600" dirty="0">
              <a:latin typeface="Arial Narrow"/>
              <a:cs typeface="Arial Narrow"/>
            </a:endParaRPr>
          </a:p>
          <a:p>
            <a:pPr marL="244475" marR="5080">
              <a:lnSpc>
                <a:spcPct val="100000"/>
              </a:lnSpc>
            </a:pP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общения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между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участниками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образовательного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процесса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организации  совместной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деятельности,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так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рассылки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отправки</a:t>
            </a:r>
            <a:r>
              <a:rPr sz="1600" spc="2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материалов.</a:t>
            </a:r>
            <a:endParaRPr sz="1600" dirty="0">
              <a:latin typeface="Arial Narrow"/>
              <a:cs typeface="Arial Narrow"/>
            </a:endParaRPr>
          </a:p>
          <a:p>
            <a:pPr marL="19050">
              <a:lnSpc>
                <a:spcPct val="100000"/>
              </a:lnSpc>
              <a:spcBef>
                <a:spcPts val="1000"/>
              </a:spcBef>
            </a:pP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Органайзер</a:t>
            </a:r>
            <a:endParaRPr sz="1800" dirty="0">
              <a:latin typeface="Arial Black"/>
              <a:cs typeface="Arial Black"/>
            </a:endParaRPr>
          </a:p>
          <a:p>
            <a:pPr marL="244475" algn="just">
              <a:lnSpc>
                <a:spcPct val="100000"/>
              </a:lnSpc>
              <a:spcBef>
                <a:spcPts val="1664"/>
              </a:spcBef>
            </a:pP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Подсистема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«Органайзер»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предназначена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r>
              <a:rPr sz="1600" spc="1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организации</a:t>
            </a:r>
            <a:r>
              <a:rPr lang="ru-RU" sz="1600" dirty="0">
                <a:latin typeface="Arial Narrow"/>
                <a:cs typeface="Arial Narrow"/>
              </a:rPr>
              <a:t> </a:t>
            </a:r>
            <a:r>
              <a:rPr lang="ru-RU"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д</a:t>
            </a:r>
            <a:r>
              <a:rPr sz="16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еятельности</a:t>
            </a:r>
            <a:r>
              <a:rPr lang="ru-RU"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всех участников образовательного процесса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Органайзере </a:t>
            </a:r>
            <a:r>
              <a:rPr sz="1600" spc="8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600" spc="15" dirty="0" err="1">
                <a:solidFill>
                  <a:srgbClr val="2B3977"/>
                </a:solidFill>
                <a:latin typeface="Arial Narrow"/>
                <a:cs typeface="Arial Narrow"/>
              </a:rPr>
              <a:t>добавлять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события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указанием 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даты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времени, </a:t>
            </a:r>
            <a:r>
              <a:rPr sz="1600" spc="-20" dirty="0">
                <a:solidFill>
                  <a:srgbClr val="2B3977"/>
                </a:solidFill>
                <a:latin typeface="Arial Narrow"/>
                <a:cs typeface="Arial Narrow"/>
              </a:rPr>
              <a:t>а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также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просматривать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уже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созданные</a:t>
            </a:r>
            <a:r>
              <a:rPr sz="1600" spc="28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события.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Электронный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Arial Black"/>
                <a:cs typeface="Arial Black"/>
              </a:rPr>
              <a:t>журнал</a:t>
            </a:r>
            <a:endParaRPr sz="1800" dirty="0">
              <a:latin typeface="Arial Black"/>
              <a:cs typeface="Arial Black"/>
            </a:endParaRPr>
          </a:p>
          <a:p>
            <a:pPr marL="244475" marR="41275" algn="just">
              <a:lnSpc>
                <a:spcPct val="100000"/>
              </a:lnSpc>
              <a:spcBef>
                <a:spcPts val="1360"/>
              </a:spcBef>
            </a:pPr>
            <a:r>
              <a:rPr lang="ru-RU" sz="1600" spc="10" dirty="0" smtClean="0">
                <a:solidFill>
                  <a:srgbClr val="2B3977"/>
                </a:solidFill>
                <a:latin typeface="Arial Narrow"/>
                <a:cs typeface="Arial Narrow"/>
              </a:rPr>
              <a:t>Подсистема</a:t>
            </a:r>
            <a:r>
              <a:rPr sz="16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«Электронный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журнал»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отобража</a:t>
            </a:r>
            <a:r>
              <a:rPr lang="ru-RU"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ет</a:t>
            </a:r>
            <a:r>
              <a:rPr lang="ru-RU"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-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результаты</a:t>
            </a:r>
            <a:r>
              <a:rPr sz="1600" spc="-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учащихся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по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освоению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содержания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онлайн-курсов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виде 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отметок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общего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прогресса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изучения</a:t>
            </a:r>
            <a:r>
              <a:rPr sz="1600" spc="1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занятия/интернет-урока.</a:t>
            </a:r>
            <a:endParaRPr sz="1600" dirty="0">
              <a:latin typeface="Arial Narrow"/>
              <a:cs typeface="Arial Narrow"/>
            </a:endParaRPr>
          </a:p>
          <a:p>
            <a:pPr marL="19050">
              <a:lnSpc>
                <a:spcPct val="100000"/>
              </a:lnSpc>
              <a:spcBef>
                <a:spcPts val="1555"/>
              </a:spcBef>
            </a:pP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Матрица </a:t>
            </a:r>
            <a:r>
              <a:rPr sz="1800" spc="-155" dirty="0" err="1">
                <a:solidFill>
                  <a:srgbClr val="FFFFFF"/>
                </a:solidFill>
                <a:latin typeface="Arial Black"/>
                <a:cs typeface="Arial Black"/>
              </a:rPr>
              <a:t>назначения</a:t>
            </a:r>
            <a:r>
              <a:rPr sz="18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4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заданий</a:t>
            </a:r>
            <a:endParaRPr lang="ru-RU" sz="1800" spc="-145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9050">
              <a:lnSpc>
                <a:spcPct val="100000"/>
              </a:lnSpc>
              <a:spcBef>
                <a:spcPts val="1555"/>
              </a:spcBef>
            </a:pPr>
            <a:r>
              <a:rPr lang="ru-RU" spc="-145" dirty="0" smtClean="0">
                <a:solidFill>
                  <a:srgbClr val="FFFFFF"/>
                </a:solidFill>
                <a:latin typeface="Arial Black"/>
                <a:cs typeface="Arial Narrow"/>
              </a:rPr>
              <a:t>   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Подсистема</a:t>
            </a:r>
            <a:r>
              <a:rPr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«Матрица назначений заданий»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—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это</a:t>
            </a:r>
            <a:r>
              <a:rPr sz="1600" spc="8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инструмент</a:t>
            </a:r>
            <a:endParaRPr sz="1600" dirty="0">
              <a:latin typeface="Arial Narrow"/>
              <a:cs typeface="Arial Narrow"/>
            </a:endParaRPr>
          </a:p>
          <a:p>
            <a:pPr marL="244475">
              <a:lnSpc>
                <a:spcPct val="100000"/>
              </a:lnSpc>
            </a:pP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построения </a:t>
            </a:r>
            <a:r>
              <a:rPr sz="1600" spc="50" dirty="0" err="1">
                <a:solidFill>
                  <a:srgbClr val="2B3977"/>
                </a:solidFill>
                <a:latin typeface="Arial Narrow"/>
                <a:cs typeface="Arial Narrow"/>
              </a:rPr>
              <a:t>индивидуальной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образовательной</a:t>
            </a:r>
            <a:r>
              <a:rPr lang="ru-RU" sz="1600" dirty="0">
                <a:latin typeface="Arial Narrow"/>
                <a:cs typeface="Arial Narrow"/>
              </a:rPr>
              <a:t>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траектории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endParaRPr lang="ru-RU" sz="1600" spc="30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244475">
              <a:lnSpc>
                <a:spcPct val="100000"/>
              </a:lnSpc>
            </a:pPr>
            <a:r>
              <a:rPr sz="1600" spc="-60" dirty="0" smtClean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помощью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Матрицы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назначения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заданий, </a:t>
            </a:r>
            <a:r>
              <a:rPr sz="1600" spc="8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600" spc="25" dirty="0" err="1">
                <a:solidFill>
                  <a:srgbClr val="2B3977"/>
                </a:solidFill>
                <a:latin typeface="Arial Narrow"/>
                <a:cs typeface="Arial Narrow"/>
              </a:rPr>
              <a:t>назначить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lang="ru-RU"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ученику</a:t>
            </a:r>
            <a:r>
              <a:rPr sz="16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r>
              <a:rPr lang="ru-RU"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выполнения</a:t>
            </a:r>
            <a:r>
              <a:rPr lang="ru-RU" sz="16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различные</a:t>
            </a:r>
            <a:r>
              <a:rPr sz="1600" spc="28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задания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,</a:t>
            </a:r>
            <a:r>
              <a:rPr lang="ru-RU" sz="1600" dirty="0">
                <a:latin typeface="Arial Narrow"/>
                <a:cs typeface="Arial Narrow"/>
              </a:rPr>
              <a:t>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содержащиеся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600" spc="-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0" dirty="0" err="1">
                <a:solidFill>
                  <a:srgbClr val="2B3977"/>
                </a:solidFill>
                <a:latin typeface="Arial Narrow"/>
                <a:cs typeface="Arial Narrow"/>
              </a:rPr>
              <a:t>Интернет-уроке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lang="ru-RU" sz="1600" spc="40" dirty="0" smtClean="0">
              <a:solidFill>
                <a:srgbClr val="2B3977"/>
              </a:solidFill>
              <a:latin typeface="Arial Narrow"/>
              <a:cs typeface="Arial Narrow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18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114490"/>
            <a:ext cx="3994785" cy="8108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ВИДЕОКОНФЕРЕНЦИЯ</a:t>
            </a:r>
            <a:r>
              <a:rPr sz="2100" b="1" i="1" spc="3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spc="-170" dirty="0">
                <a:solidFill>
                  <a:srgbClr val="2B3977"/>
                </a:solidFill>
                <a:latin typeface="Arial Black"/>
                <a:cs typeface="Arial Black"/>
              </a:rPr>
              <a:t>Создание</a:t>
            </a:r>
            <a:r>
              <a:rPr sz="1800" spc="-2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видеоконференции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9" y="1293875"/>
            <a:ext cx="6553200" cy="1473835"/>
            <a:chOff x="106679" y="1293875"/>
            <a:chExt cx="6553200" cy="1473835"/>
          </a:xfrm>
        </p:grpSpPr>
        <p:sp>
          <p:nvSpPr>
            <p:cNvPr id="4" name="object 4"/>
            <p:cNvSpPr/>
            <p:nvPr/>
          </p:nvSpPr>
          <p:spPr>
            <a:xfrm>
              <a:off x="106679" y="1293875"/>
              <a:ext cx="6553200" cy="1473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547" y="1883663"/>
              <a:ext cx="955675" cy="292735"/>
            </a:xfrm>
            <a:custGeom>
              <a:avLst/>
              <a:gdLst/>
              <a:ahLst/>
              <a:cxnLst/>
              <a:rect l="l" t="t" r="r" b="b"/>
              <a:pathLst>
                <a:path w="955675" h="292735">
                  <a:moveTo>
                    <a:pt x="0" y="292607"/>
                  </a:moveTo>
                  <a:lnTo>
                    <a:pt x="955547" y="292607"/>
                  </a:lnTo>
                  <a:lnTo>
                    <a:pt x="95554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2700">
              <a:solidFill>
                <a:srgbClr val="9E2C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0403" y="1510360"/>
            <a:ext cx="192405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35" dirty="0">
                <a:solidFill>
                  <a:srgbClr val="9E2C17"/>
                </a:solidFill>
                <a:latin typeface="Arial Black"/>
                <a:cs typeface="Arial Black"/>
              </a:rPr>
              <a:t>Нажмите</a:t>
            </a:r>
            <a:r>
              <a:rPr sz="1400" spc="-6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400" spc="-114" dirty="0">
                <a:solidFill>
                  <a:srgbClr val="9E2C17"/>
                </a:solidFill>
                <a:latin typeface="Arial Black"/>
                <a:cs typeface="Arial Black"/>
              </a:rPr>
              <a:t>«создать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20" dirty="0">
                <a:solidFill>
                  <a:srgbClr val="9E2C17"/>
                </a:solidFill>
                <a:latin typeface="Arial Black"/>
                <a:cs typeface="Arial Black"/>
              </a:rPr>
              <a:t>видеоконференцию»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610611"/>
            <a:ext cx="6858000" cy="389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8675" y="2796920"/>
            <a:ext cx="403479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93675" algn="l"/>
              </a:tabLst>
            </a:pP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Назовите</a:t>
            </a:r>
            <a:r>
              <a:rPr sz="1200" spc="-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конференцию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2C17"/>
              </a:buClr>
              <a:buFont typeface="Arial Black"/>
              <a:buAutoNum type="arabicPeriod"/>
            </a:pPr>
            <a:endParaRPr sz="1750">
              <a:latin typeface="Arial Black"/>
              <a:cs typeface="Arial Black"/>
            </a:endParaRPr>
          </a:p>
          <a:p>
            <a:pPr marL="2254885" marR="5080">
              <a:lnSpc>
                <a:spcPct val="100000"/>
              </a:lnSpc>
              <a:buAutoNum type="arabicPeriod"/>
              <a:tabLst>
                <a:tab pos="2436495" algn="l"/>
              </a:tabLst>
            </a:pP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Укажите </a:t>
            </a:r>
            <a:r>
              <a:rPr sz="1200" spc="-75" dirty="0">
                <a:solidFill>
                  <a:srgbClr val="9E2C17"/>
                </a:solidFill>
                <a:latin typeface="Arial Black"/>
                <a:cs typeface="Arial Black"/>
              </a:rPr>
              <a:t>дату, время 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длительность  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проведения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8445" y="4633721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3.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Выберите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участников 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(целый </a:t>
            </a:r>
            <a:r>
              <a:rPr sz="1200" spc="-150" dirty="0">
                <a:solidFill>
                  <a:srgbClr val="9E2C17"/>
                </a:solidFill>
                <a:latin typeface="Arial Black"/>
                <a:cs typeface="Arial Black"/>
              </a:rPr>
              <a:t>класс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или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отдельных</a:t>
            </a:r>
            <a:r>
              <a:rPr sz="1200" spc="-4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учеников)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0977" y="5739765"/>
            <a:ext cx="156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4.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Создайте  </a:t>
            </a:r>
            <a:r>
              <a:rPr sz="1200" spc="-65" dirty="0">
                <a:solidFill>
                  <a:srgbClr val="9E2C17"/>
                </a:solidFill>
                <a:latin typeface="Arial Black"/>
                <a:cs typeface="Arial Black"/>
              </a:rPr>
              <a:t>в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деок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он</a:t>
            </a:r>
            <a:r>
              <a:rPr sz="1200" spc="-150" dirty="0">
                <a:solidFill>
                  <a:srgbClr val="9E2C17"/>
                </a:solidFill>
                <a:latin typeface="Arial Black"/>
                <a:cs typeface="Arial Black"/>
              </a:rPr>
              <a:t>ф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еренцию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0872" y="2909696"/>
            <a:ext cx="1369060" cy="2813050"/>
          </a:xfrm>
          <a:custGeom>
            <a:avLst/>
            <a:gdLst/>
            <a:ahLst/>
            <a:cxnLst/>
            <a:rect l="l" t="t" r="r" b="b"/>
            <a:pathLst>
              <a:path w="1369060" h="2813050">
                <a:moveTo>
                  <a:pt x="1279398" y="2813050"/>
                </a:moveTo>
                <a:lnTo>
                  <a:pt x="1278636" y="2762250"/>
                </a:lnTo>
                <a:lnTo>
                  <a:pt x="1278128" y="2727960"/>
                </a:lnTo>
                <a:lnTo>
                  <a:pt x="1251292" y="2741879"/>
                </a:lnTo>
                <a:lnTo>
                  <a:pt x="1247355" y="2736342"/>
                </a:lnTo>
                <a:lnTo>
                  <a:pt x="1244473" y="2732278"/>
                </a:lnTo>
                <a:lnTo>
                  <a:pt x="1231011" y="2721229"/>
                </a:lnTo>
                <a:lnTo>
                  <a:pt x="1224965" y="2716784"/>
                </a:lnTo>
                <a:lnTo>
                  <a:pt x="1217041" y="2710942"/>
                </a:lnTo>
                <a:lnTo>
                  <a:pt x="1211656" y="2707386"/>
                </a:lnTo>
                <a:lnTo>
                  <a:pt x="1201674" y="2700782"/>
                </a:lnTo>
                <a:lnTo>
                  <a:pt x="1197406" y="2698242"/>
                </a:lnTo>
                <a:lnTo>
                  <a:pt x="1185037" y="2690876"/>
                </a:lnTo>
                <a:lnTo>
                  <a:pt x="1181950" y="2689225"/>
                </a:lnTo>
                <a:lnTo>
                  <a:pt x="1167244" y="2681351"/>
                </a:lnTo>
                <a:lnTo>
                  <a:pt x="1165694" y="2680589"/>
                </a:lnTo>
                <a:lnTo>
                  <a:pt x="1130350" y="2663952"/>
                </a:lnTo>
                <a:lnTo>
                  <a:pt x="1092225" y="2648712"/>
                </a:lnTo>
                <a:lnTo>
                  <a:pt x="1085469" y="2646172"/>
                </a:lnTo>
                <a:lnTo>
                  <a:pt x="1062609" y="2638171"/>
                </a:lnTo>
                <a:lnTo>
                  <a:pt x="1038860" y="2630551"/>
                </a:lnTo>
                <a:lnTo>
                  <a:pt x="1014349" y="2623312"/>
                </a:lnTo>
                <a:lnTo>
                  <a:pt x="991882" y="2617216"/>
                </a:lnTo>
                <a:lnTo>
                  <a:pt x="989076" y="2616454"/>
                </a:lnTo>
                <a:lnTo>
                  <a:pt x="936498" y="2604135"/>
                </a:lnTo>
                <a:lnTo>
                  <a:pt x="881507" y="2593594"/>
                </a:lnTo>
                <a:lnTo>
                  <a:pt x="824992" y="2585212"/>
                </a:lnTo>
                <a:lnTo>
                  <a:pt x="766826" y="2578989"/>
                </a:lnTo>
                <a:lnTo>
                  <a:pt x="707771" y="2575052"/>
                </a:lnTo>
                <a:lnTo>
                  <a:pt x="618744" y="2573401"/>
                </a:lnTo>
                <a:lnTo>
                  <a:pt x="589407" y="2572385"/>
                </a:lnTo>
                <a:lnTo>
                  <a:pt x="560324" y="2570861"/>
                </a:lnTo>
                <a:lnTo>
                  <a:pt x="532853" y="2568702"/>
                </a:lnTo>
                <a:lnTo>
                  <a:pt x="531241" y="2568575"/>
                </a:lnTo>
                <a:lnTo>
                  <a:pt x="531495" y="2568702"/>
                </a:lnTo>
                <a:lnTo>
                  <a:pt x="502412" y="2565781"/>
                </a:lnTo>
                <a:lnTo>
                  <a:pt x="502539" y="2565781"/>
                </a:lnTo>
                <a:lnTo>
                  <a:pt x="473837" y="2562479"/>
                </a:lnTo>
                <a:lnTo>
                  <a:pt x="474218" y="2562479"/>
                </a:lnTo>
                <a:lnTo>
                  <a:pt x="418807" y="2554224"/>
                </a:lnTo>
                <a:lnTo>
                  <a:pt x="417957" y="2554097"/>
                </a:lnTo>
                <a:lnTo>
                  <a:pt x="418211" y="2554224"/>
                </a:lnTo>
                <a:lnTo>
                  <a:pt x="390652" y="2549144"/>
                </a:lnTo>
                <a:lnTo>
                  <a:pt x="390906" y="2549144"/>
                </a:lnTo>
                <a:lnTo>
                  <a:pt x="364477" y="2543810"/>
                </a:lnTo>
                <a:lnTo>
                  <a:pt x="363855" y="2543683"/>
                </a:lnTo>
                <a:lnTo>
                  <a:pt x="364109" y="2543810"/>
                </a:lnTo>
                <a:lnTo>
                  <a:pt x="338251" y="2537968"/>
                </a:lnTo>
                <a:lnTo>
                  <a:pt x="337693" y="2537841"/>
                </a:lnTo>
                <a:lnTo>
                  <a:pt x="337820" y="2537968"/>
                </a:lnTo>
                <a:lnTo>
                  <a:pt x="312547" y="2531745"/>
                </a:lnTo>
                <a:lnTo>
                  <a:pt x="312039" y="2531618"/>
                </a:lnTo>
                <a:lnTo>
                  <a:pt x="312293" y="2531745"/>
                </a:lnTo>
                <a:lnTo>
                  <a:pt x="287731" y="2525014"/>
                </a:lnTo>
                <a:lnTo>
                  <a:pt x="287274" y="2524887"/>
                </a:lnTo>
                <a:lnTo>
                  <a:pt x="287528" y="2525014"/>
                </a:lnTo>
                <a:lnTo>
                  <a:pt x="263144" y="2517775"/>
                </a:lnTo>
                <a:lnTo>
                  <a:pt x="263398" y="2517775"/>
                </a:lnTo>
                <a:lnTo>
                  <a:pt x="240296" y="2510409"/>
                </a:lnTo>
                <a:lnTo>
                  <a:pt x="239903" y="2510282"/>
                </a:lnTo>
                <a:lnTo>
                  <a:pt x="240030" y="2510409"/>
                </a:lnTo>
                <a:lnTo>
                  <a:pt x="217779" y="2502535"/>
                </a:lnTo>
                <a:lnTo>
                  <a:pt x="217424" y="2502408"/>
                </a:lnTo>
                <a:lnTo>
                  <a:pt x="217678" y="2502535"/>
                </a:lnTo>
                <a:lnTo>
                  <a:pt x="195961" y="2494407"/>
                </a:lnTo>
                <a:lnTo>
                  <a:pt x="196215" y="2494407"/>
                </a:lnTo>
                <a:lnTo>
                  <a:pt x="175387" y="2485898"/>
                </a:lnTo>
                <a:lnTo>
                  <a:pt x="175768" y="2486025"/>
                </a:lnTo>
                <a:lnTo>
                  <a:pt x="175475" y="2485898"/>
                </a:lnTo>
                <a:lnTo>
                  <a:pt x="156362" y="2477262"/>
                </a:lnTo>
                <a:lnTo>
                  <a:pt x="156083" y="2477135"/>
                </a:lnTo>
                <a:lnTo>
                  <a:pt x="138176" y="2468372"/>
                </a:lnTo>
                <a:lnTo>
                  <a:pt x="137668" y="2468118"/>
                </a:lnTo>
                <a:lnTo>
                  <a:pt x="138049" y="2468372"/>
                </a:lnTo>
                <a:lnTo>
                  <a:pt x="121107" y="2459101"/>
                </a:lnTo>
                <a:lnTo>
                  <a:pt x="120650" y="2458847"/>
                </a:lnTo>
                <a:lnTo>
                  <a:pt x="120904" y="2459101"/>
                </a:lnTo>
                <a:lnTo>
                  <a:pt x="105194" y="2449703"/>
                </a:lnTo>
                <a:lnTo>
                  <a:pt x="104775" y="2449449"/>
                </a:lnTo>
                <a:lnTo>
                  <a:pt x="105156" y="2449703"/>
                </a:lnTo>
                <a:lnTo>
                  <a:pt x="90551" y="2440178"/>
                </a:lnTo>
                <a:lnTo>
                  <a:pt x="90385" y="2440076"/>
                </a:lnTo>
                <a:lnTo>
                  <a:pt x="90195" y="2439924"/>
                </a:lnTo>
                <a:lnTo>
                  <a:pt x="77470" y="2430526"/>
                </a:lnTo>
                <a:lnTo>
                  <a:pt x="76962" y="2430145"/>
                </a:lnTo>
                <a:lnTo>
                  <a:pt x="77343" y="2430526"/>
                </a:lnTo>
                <a:lnTo>
                  <a:pt x="65151" y="2420366"/>
                </a:lnTo>
                <a:lnTo>
                  <a:pt x="65659" y="2420747"/>
                </a:lnTo>
                <a:lnTo>
                  <a:pt x="65252" y="2420366"/>
                </a:lnTo>
                <a:lnTo>
                  <a:pt x="55384" y="2410968"/>
                </a:lnTo>
                <a:lnTo>
                  <a:pt x="55206" y="2410803"/>
                </a:lnTo>
                <a:lnTo>
                  <a:pt x="54902" y="2410460"/>
                </a:lnTo>
                <a:lnTo>
                  <a:pt x="46659" y="2401316"/>
                </a:lnTo>
                <a:lnTo>
                  <a:pt x="46380" y="2401024"/>
                </a:lnTo>
                <a:lnTo>
                  <a:pt x="46050" y="2400554"/>
                </a:lnTo>
                <a:lnTo>
                  <a:pt x="39497" y="2391537"/>
                </a:lnTo>
                <a:lnTo>
                  <a:pt x="39395" y="2391397"/>
                </a:lnTo>
                <a:lnTo>
                  <a:pt x="38989" y="2390648"/>
                </a:lnTo>
                <a:lnTo>
                  <a:pt x="33972" y="2381885"/>
                </a:lnTo>
                <a:lnTo>
                  <a:pt x="33705" y="2381427"/>
                </a:lnTo>
                <a:lnTo>
                  <a:pt x="33477" y="2380869"/>
                </a:lnTo>
                <a:lnTo>
                  <a:pt x="30035" y="2372614"/>
                </a:lnTo>
                <a:lnTo>
                  <a:pt x="29540" y="2371407"/>
                </a:lnTo>
                <a:lnTo>
                  <a:pt x="29489" y="2371217"/>
                </a:lnTo>
                <a:lnTo>
                  <a:pt x="27520" y="2363343"/>
                </a:lnTo>
                <a:lnTo>
                  <a:pt x="27381" y="2362784"/>
                </a:lnTo>
                <a:lnTo>
                  <a:pt x="27305" y="2361946"/>
                </a:lnTo>
                <a:lnTo>
                  <a:pt x="26543" y="2352548"/>
                </a:lnTo>
                <a:lnTo>
                  <a:pt x="7493" y="2354326"/>
                </a:lnTo>
                <a:lnTo>
                  <a:pt x="23241" y="2401443"/>
                </a:lnTo>
                <a:lnTo>
                  <a:pt x="52705" y="2434717"/>
                </a:lnTo>
                <a:lnTo>
                  <a:pt x="94869" y="2465705"/>
                </a:lnTo>
                <a:lnTo>
                  <a:pt x="129159" y="2485136"/>
                </a:lnTo>
                <a:lnTo>
                  <a:pt x="168021" y="2503424"/>
                </a:lnTo>
                <a:lnTo>
                  <a:pt x="211074" y="2520442"/>
                </a:lnTo>
                <a:lnTo>
                  <a:pt x="257683" y="2535936"/>
                </a:lnTo>
                <a:lnTo>
                  <a:pt x="307467" y="2550160"/>
                </a:lnTo>
                <a:lnTo>
                  <a:pt x="360045" y="2562352"/>
                </a:lnTo>
                <a:lnTo>
                  <a:pt x="414909" y="2572893"/>
                </a:lnTo>
                <a:lnTo>
                  <a:pt x="471551" y="2581402"/>
                </a:lnTo>
                <a:lnTo>
                  <a:pt x="529717" y="2587625"/>
                </a:lnTo>
                <a:lnTo>
                  <a:pt x="588645" y="2591435"/>
                </a:lnTo>
                <a:lnTo>
                  <a:pt x="677418" y="2593086"/>
                </a:lnTo>
                <a:lnTo>
                  <a:pt x="706755" y="2594102"/>
                </a:lnTo>
                <a:lnTo>
                  <a:pt x="736219" y="2595753"/>
                </a:lnTo>
                <a:lnTo>
                  <a:pt x="735965" y="2595753"/>
                </a:lnTo>
                <a:lnTo>
                  <a:pt x="765302" y="2597912"/>
                </a:lnTo>
                <a:lnTo>
                  <a:pt x="765048" y="2597912"/>
                </a:lnTo>
                <a:lnTo>
                  <a:pt x="793877" y="2600706"/>
                </a:lnTo>
                <a:lnTo>
                  <a:pt x="822579" y="2604008"/>
                </a:lnTo>
                <a:lnTo>
                  <a:pt x="822325" y="2604008"/>
                </a:lnTo>
                <a:lnTo>
                  <a:pt x="878586" y="2612390"/>
                </a:lnTo>
                <a:lnTo>
                  <a:pt x="878332" y="2612390"/>
                </a:lnTo>
                <a:lnTo>
                  <a:pt x="905764" y="2617343"/>
                </a:lnTo>
                <a:lnTo>
                  <a:pt x="905637" y="2617216"/>
                </a:lnTo>
                <a:lnTo>
                  <a:pt x="932561" y="2622804"/>
                </a:lnTo>
                <a:lnTo>
                  <a:pt x="932434" y="2622804"/>
                </a:lnTo>
                <a:lnTo>
                  <a:pt x="958723" y="2628646"/>
                </a:lnTo>
                <a:lnTo>
                  <a:pt x="958596" y="2628646"/>
                </a:lnTo>
                <a:lnTo>
                  <a:pt x="984377" y="2634869"/>
                </a:lnTo>
                <a:lnTo>
                  <a:pt x="984123" y="2634869"/>
                </a:lnTo>
                <a:lnTo>
                  <a:pt x="1009269" y="2641600"/>
                </a:lnTo>
                <a:lnTo>
                  <a:pt x="1009015" y="2641600"/>
                </a:lnTo>
                <a:lnTo>
                  <a:pt x="1033272" y="2648839"/>
                </a:lnTo>
                <a:lnTo>
                  <a:pt x="1033145" y="2648712"/>
                </a:lnTo>
                <a:lnTo>
                  <a:pt x="1056640" y="2656205"/>
                </a:lnTo>
                <a:lnTo>
                  <a:pt x="1056386" y="2656205"/>
                </a:lnTo>
                <a:lnTo>
                  <a:pt x="1079119" y="2664079"/>
                </a:lnTo>
                <a:lnTo>
                  <a:pt x="1078865" y="2663952"/>
                </a:lnTo>
                <a:lnTo>
                  <a:pt x="1100569" y="2672207"/>
                </a:lnTo>
                <a:lnTo>
                  <a:pt x="1140320" y="2689352"/>
                </a:lnTo>
                <a:lnTo>
                  <a:pt x="1175893" y="2707640"/>
                </a:lnTo>
                <a:lnTo>
                  <a:pt x="1175512" y="2707386"/>
                </a:lnTo>
                <a:lnTo>
                  <a:pt x="1191768" y="2717050"/>
                </a:lnTo>
                <a:lnTo>
                  <a:pt x="1205865" y="2726436"/>
                </a:lnTo>
                <a:lnTo>
                  <a:pt x="1206207" y="2726690"/>
                </a:lnTo>
                <a:lnTo>
                  <a:pt x="1219581" y="2736342"/>
                </a:lnTo>
                <a:lnTo>
                  <a:pt x="1219073" y="2736088"/>
                </a:lnTo>
                <a:lnTo>
                  <a:pt x="1230464" y="2745371"/>
                </a:lnTo>
                <a:lnTo>
                  <a:pt x="1234249" y="2750718"/>
                </a:lnTo>
                <a:lnTo>
                  <a:pt x="1210564" y="2763012"/>
                </a:lnTo>
                <a:lnTo>
                  <a:pt x="1279398" y="2813050"/>
                </a:lnTo>
                <a:close/>
              </a:path>
              <a:path w="1369060" h="2813050">
                <a:moveTo>
                  <a:pt x="1341081" y="296164"/>
                </a:moveTo>
                <a:lnTo>
                  <a:pt x="1339507" y="292608"/>
                </a:lnTo>
                <a:lnTo>
                  <a:pt x="1338326" y="289941"/>
                </a:lnTo>
                <a:lnTo>
                  <a:pt x="1334109" y="284734"/>
                </a:lnTo>
                <a:lnTo>
                  <a:pt x="1330833" y="280670"/>
                </a:lnTo>
                <a:lnTo>
                  <a:pt x="1327581" y="276860"/>
                </a:lnTo>
                <a:lnTo>
                  <a:pt x="1323467" y="272034"/>
                </a:lnTo>
                <a:lnTo>
                  <a:pt x="1320622" y="269113"/>
                </a:lnTo>
                <a:lnTo>
                  <a:pt x="1315339" y="263652"/>
                </a:lnTo>
                <a:lnTo>
                  <a:pt x="1312849" y="261239"/>
                </a:lnTo>
                <a:lnTo>
                  <a:pt x="1306703" y="255270"/>
                </a:lnTo>
                <a:lnTo>
                  <a:pt x="1304455" y="253238"/>
                </a:lnTo>
                <a:lnTo>
                  <a:pt x="1297432" y="246888"/>
                </a:lnTo>
                <a:lnTo>
                  <a:pt x="1295920" y="245618"/>
                </a:lnTo>
                <a:lnTo>
                  <a:pt x="1287653" y="238633"/>
                </a:lnTo>
                <a:lnTo>
                  <a:pt x="1277112" y="230505"/>
                </a:lnTo>
                <a:lnTo>
                  <a:pt x="1276400" y="229997"/>
                </a:lnTo>
                <a:lnTo>
                  <a:pt x="1255585" y="214884"/>
                </a:lnTo>
                <a:lnTo>
                  <a:pt x="1254887" y="214376"/>
                </a:lnTo>
                <a:lnTo>
                  <a:pt x="1230376" y="198755"/>
                </a:lnTo>
                <a:lnTo>
                  <a:pt x="1207363" y="185547"/>
                </a:lnTo>
                <a:lnTo>
                  <a:pt x="1203833" y="183515"/>
                </a:lnTo>
                <a:lnTo>
                  <a:pt x="1180680" y="171323"/>
                </a:lnTo>
                <a:lnTo>
                  <a:pt x="1145146" y="154051"/>
                </a:lnTo>
                <a:lnTo>
                  <a:pt x="1091476" y="131318"/>
                </a:lnTo>
                <a:lnTo>
                  <a:pt x="1079373" y="126492"/>
                </a:lnTo>
                <a:lnTo>
                  <a:pt x="1059218" y="118999"/>
                </a:lnTo>
                <a:lnTo>
                  <a:pt x="1044194" y="113411"/>
                </a:lnTo>
                <a:lnTo>
                  <a:pt x="1025842" y="107188"/>
                </a:lnTo>
                <a:lnTo>
                  <a:pt x="1007491" y="100965"/>
                </a:lnTo>
                <a:lnTo>
                  <a:pt x="991679" y="96012"/>
                </a:lnTo>
                <a:lnTo>
                  <a:pt x="969391" y="89027"/>
                </a:lnTo>
                <a:lnTo>
                  <a:pt x="929894" y="77724"/>
                </a:lnTo>
                <a:lnTo>
                  <a:pt x="921308" y="75438"/>
                </a:lnTo>
                <a:lnTo>
                  <a:pt x="889381" y="66929"/>
                </a:lnTo>
                <a:lnTo>
                  <a:pt x="847598" y="56896"/>
                </a:lnTo>
                <a:lnTo>
                  <a:pt x="815340" y="49911"/>
                </a:lnTo>
                <a:lnTo>
                  <a:pt x="804799" y="47625"/>
                </a:lnTo>
                <a:lnTo>
                  <a:pt x="761238" y="38989"/>
                </a:lnTo>
                <a:lnTo>
                  <a:pt x="716788" y="31242"/>
                </a:lnTo>
                <a:lnTo>
                  <a:pt x="690067" y="27051"/>
                </a:lnTo>
                <a:lnTo>
                  <a:pt x="671449" y="24130"/>
                </a:lnTo>
                <a:lnTo>
                  <a:pt x="625602" y="17907"/>
                </a:lnTo>
                <a:lnTo>
                  <a:pt x="579120" y="12573"/>
                </a:lnTo>
                <a:lnTo>
                  <a:pt x="532130" y="8128"/>
                </a:lnTo>
                <a:lnTo>
                  <a:pt x="484886" y="4572"/>
                </a:lnTo>
                <a:lnTo>
                  <a:pt x="437261" y="2159"/>
                </a:lnTo>
                <a:lnTo>
                  <a:pt x="389509" y="508"/>
                </a:lnTo>
                <a:lnTo>
                  <a:pt x="341757" y="0"/>
                </a:lnTo>
                <a:lnTo>
                  <a:pt x="341503" y="19050"/>
                </a:lnTo>
                <a:lnTo>
                  <a:pt x="388874" y="19558"/>
                </a:lnTo>
                <a:lnTo>
                  <a:pt x="436372" y="21082"/>
                </a:lnTo>
                <a:lnTo>
                  <a:pt x="483743" y="23622"/>
                </a:lnTo>
                <a:lnTo>
                  <a:pt x="483489" y="23622"/>
                </a:lnTo>
                <a:lnTo>
                  <a:pt x="530606" y="27178"/>
                </a:lnTo>
                <a:lnTo>
                  <a:pt x="530479" y="27051"/>
                </a:lnTo>
                <a:lnTo>
                  <a:pt x="577088" y="31623"/>
                </a:lnTo>
                <a:lnTo>
                  <a:pt x="623316" y="36830"/>
                </a:lnTo>
                <a:lnTo>
                  <a:pt x="623189" y="36830"/>
                </a:lnTo>
                <a:lnTo>
                  <a:pt x="668782" y="42926"/>
                </a:lnTo>
                <a:lnTo>
                  <a:pt x="668528" y="42926"/>
                </a:lnTo>
                <a:lnTo>
                  <a:pt x="713740" y="50038"/>
                </a:lnTo>
                <a:lnTo>
                  <a:pt x="713486" y="49911"/>
                </a:lnTo>
                <a:lnTo>
                  <a:pt x="757809" y="57785"/>
                </a:lnTo>
                <a:lnTo>
                  <a:pt x="757682" y="57785"/>
                </a:lnTo>
                <a:lnTo>
                  <a:pt x="801116" y="66294"/>
                </a:lnTo>
                <a:lnTo>
                  <a:pt x="800862" y="66294"/>
                </a:lnTo>
                <a:lnTo>
                  <a:pt x="843534" y="75565"/>
                </a:lnTo>
                <a:lnTo>
                  <a:pt x="843280" y="75438"/>
                </a:lnTo>
                <a:lnTo>
                  <a:pt x="884809" y="85471"/>
                </a:lnTo>
                <a:lnTo>
                  <a:pt x="884555" y="85471"/>
                </a:lnTo>
                <a:lnTo>
                  <a:pt x="924941" y="96139"/>
                </a:lnTo>
                <a:lnTo>
                  <a:pt x="924814" y="96012"/>
                </a:lnTo>
                <a:lnTo>
                  <a:pt x="964057" y="107315"/>
                </a:lnTo>
                <a:lnTo>
                  <a:pt x="963803" y="107188"/>
                </a:lnTo>
                <a:lnTo>
                  <a:pt x="1001649" y="119126"/>
                </a:lnTo>
                <a:lnTo>
                  <a:pt x="1001395" y="118999"/>
                </a:lnTo>
                <a:lnTo>
                  <a:pt x="1037844" y="131445"/>
                </a:lnTo>
                <a:lnTo>
                  <a:pt x="1037590" y="131318"/>
                </a:lnTo>
                <a:lnTo>
                  <a:pt x="1072642" y="144272"/>
                </a:lnTo>
                <a:lnTo>
                  <a:pt x="1137285" y="171450"/>
                </a:lnTo>
                <a:lnTo>
                  <a:pt x="1194562" y="200152"/>
                </a:lnTo>
                <a:lnTo>
                  <a:pt x="1194777" y="200279"/>
                </a:lnTo>
                <a:lnTo>
                  <a:pt x="1220724" y="215138"/>
                </a:lnTo>
                <a:lnTo>
                  <a:pt x="1244473" y="230378"/>
                </a:lnTo>
                <a:lnTo>
                  <a:pt x="1265936" y="245872"/>
                </a:lnTo>
                <a:lnTo>
                  <a:pt x="1265682" y="245618"/>
                </a:lnTo>
                <a:lnTo>
                  <a:pt x="1275842" y="253619"/>
                </a:lnTo>
                <a:lnTo>
                  <a:pt x="1275461" y="253238"/>
                </a:lnTo>
                <a:lnTo>
                  <a:pt x="1284986" y="261366"/>
                </a:lnTo>
                <a:lnTo>
                  <a:pt x="1293876" y="269367"/>
                </a:lnTo>
                <a:lnTo>
                  <a:pt x="1301851" y="276974"/>
                </a:lnTo>
                <a:lnTo>
                  <a:pt x="1301978" y="277114"/>
                </a:lnTo>
                <a:lnTo>
                  <a:pt x="1309497" y="285115"/>
                </a:lnTo>
                <a:lnTo>
                  <a:pt x="1309243" y="284734"/>
                </a:lnTo>
                <a:lnTo>
                  <a:pt x="1316355" y="292989"/>
                </a:lnTo>
                <a:lnTo>
                  <a:pt x="1316101" y="292608"/>
                </a:lnTo>
                <a:lnTo>
                  <a:pt x="1321892" y="299859"/>
                </a:lnTo>
                <a:lnTo>
                  <a:pt x="1323149" y="302653"/>
                </a:lnTo>
                <a:lnTo>
                  <a:pt x="1328064" y="300863"/>
                </a:lnTo>
                <a:lnTo>
                  <a:pt x="1333690" y="298831"/>
                </a:lnTo>
                <a:lnTo>
                  <a:pt x="1341081" y="296164"/>
                </a:lnTo>
                <a:close/>
              </a:path>
              <a:path w="1369060" h="2813050">
                <a:moveTo>
                  <a:pt x="1368806" y="286131"/>
                </a:moveTo>
                <a:lnTo>
                  <a:pt x="1341081" y="296164"/>
                </a:lnTo>
                <a:lnTo>
                  <a:pt x="1323149" y="302653"/>
                </a:lnTo>
                <a:lnTo>
                  <a:pt x="1297178" y="312039"/>
                </a:lnTo>
                <a:lnTo>
                  <a:pt x="1358900" y="370713"/>
                </a:lnTo>
                <a:lnTo>
                  <a:pt x="1365440" y="314833"/>
                </a:lnTo>
                <a:lnTo>
                  <a:pt x="1368806" y="286131"/>
                </a:lnTo>
                <a:close/>
              </a:path>
              <a:path w="1369060" h="2813050">
                <a:moveTo>
                  <a:pt x="1368933" y="1017397"/>
                </a:moveTo>
                <a:lnTo>
                  <a:pt x="1350010" y="1016381"/>
                </a:lnTo>
                <a:lnTo>
                  <a:pt x="1349032" y="1031875"/>
                </a:lnTo>
                <a:lnTo>
                  <a:pt x="1349121" y="1031367"/>
                </a:lnTo>
                <a:lnTo>
                  <a:pt x="1348994" y="1032510"/>
                </a:lnTo>
                <a:lnTo>
                  <a:pt x="1349032" y="1031875"/>
                </a:lnTo>
                <a:lnTo>
                  <a:pt x="1348917" y="1032510"/>
                </a:lnTo>
                <a:lnTo>
                  <a:pt x="1346390" y="1047102"/>
                </a:lnTo>
                <a:lnTo>
                  <a:pt x="1346276" y="1047496"/>
                </a:lnTo>
                <a:lnTo>
                  <a:pt x="1342009" y="1061720"/>
                </a:lnTo>
                <a:lnTo>
                  <a:pt x="1341640" y="1062609"/>
                </a:lnTo>
                <a:lnTo>
                  <a:pt x="1335811" y="1077036"/>
                </a:lnTo>
                <a:lnTo>
                  <a:pt x="1335443" y="1077722"/>
                </a:lnTo>
                <a:lnTo>
                  <a:pt x="1327734" y="1092695"/>
                </a:lnTo>
                <a:lnTo>
                  <a:pt x="1327632" y="1092835"/>
                </a:lnTo>
                <a:lnTo>
                  <a:pt x="1318260" y="1107821"/>
                </a:lnTo>
                <a:lnTo>
                  <a:pt x="1318641" y="1107186"/>
                </a:lnTo>
                <a:lnTo>
                  <a:pt x="1318171" y="1107821"/>
                </a:lnTo>
                <a:lnTo>
                  <a:pt x="1307211" y="1122807"/>
                </a:lnTo>
                <a:lnTo>
                  <a:pt x="1307592" y="1122172"/>
                </a:lnTo>
                <a:lnTo>
                  <a:pt x="1294511" y="1137412"/>
                </a:lnTo>
                <a:lnTo>
                  <a:pt x="1294892" y="1137031"/>
                </a:lnTo>
                <a:lnTo>
                  <a:pt x="1280642" y="1151902"/>
                </a:lnTo>
                <a:lnTo>
                  <a:pt x="1280795" y="1151763"/>
                </a:lnTo>
                <a:lnTo>
                  <a:pt x="1280414" y="1152144"/>
                </a:lnTo>
                <a:lnTo>
                  <a:pt x="1280642" y="1151902"/>
                </a:lnTo>
                <a:lnTo>
                  <a:pt x="1280375" y="1152144"/>
                </a:lnTo>
                <a:lnTo>
                  <a:pt x="1264920" y="1166495"/>
                </a:lnTo>
                <a:lnTo>
                  <a:pt x="1265301" y="1166241"/>
                </a:lnTo>
                <a:lnTo>
                  <a:pt x="1248029" y="1180719"/>
                </a:lnTo>
                <a:lnTo>
                  <a:pt x="1248410" y="1180338"/>
                </a:lnTo>
                <a:lnTo>
                  <a:pt x="1247902" y="1180719"/>
                </a:lnTo>
                <a:lnTo>
                  <a:pt x="1229741" y="1194435"/>
                </a:lnTo>
                <a:lnTo>
                  <a:pt x="1230122" y="1194181"/>
                </a:lnTo>
                <a:lnTo>
                  <a:pt x="1210437" y="1207897"/>
                </a:lnTo>
                <a:lnTo>
                  <a:pt x="1210691" y="1207770"/>
                </a:lnTo>
                <a:lnTo>
                  <a:pt x="1189736" y="1221105"/>
                </a:lnTo>
                <a:lnTo>
                  <a:pt x="1190117" y="1220851"/>
                </a:lnTo>
                <a:lnTo>
                  <a:pt x="1189672" y="1221105"/>
                </a:lnTo>
                <a:lnTo>
                  <a:pt x="1168006" y="1233678"/>
                </a:lnTo>
                <a:lnTo>
                  <a:pt x="1168273" y="1233551"/>
                </a:lnTo>
                <a:lnTo>
                  <a:pt x="1145540" y="1245870"/>
                </a:lnTo>
                <a:lnTo>
                  <a:pt x="1145374" y="1245958"/>
                </a:lnTo>
                <a:lnTo>
                  <a:pt x="1121410" y="1257681"/>
                </a:lnTo>
                <a:lnTo>
                  <a:pt x="1096645" y="1268857"/>
                </a:lnTo>
                <a:lnTo>
                  <a:pt x="1096899" y="1268857"/>
                </a:lnTo>
                <a:lnTo>
                  <a:pt x="1071118" y="1279525"/>
                </a:lnTo>
                <a:lnTo>
                  <a:pt x="1071372" y="1279398"/>
                </a:lnTo>
                <a:lnTo>
                  <a:pt x="1071041" y="1279525"/>
                </a:lnTo>
                <a:lnTo>
                  <a:pt x="1044702" y="1289685"/>
                </a:lnTo>
                <a:lnTo>
                  <a:pt x="1044956" y="1289558"/>
                </a:lnTo>
                <a:lnTo>
                  <a:pt x="1044587" y="1289685"/>
                </a:lnTo>
                <a:lnTo>
                  <a:pt x="1017524" y="1299083"/>
                </a:lnTo>
                <a:lnTo>
                  <a:pt x="1017778" y="1298956"/>
                </a:lnTo>
                <a:lnTo>
                  <a:pt x="989711" y="1307846"/>
                </a:lnTo>
                <a:lnTo>
                  <a:pt x="989965" y="1307719"/>
                </a:lnTo>
                <a:lnTo>
                  <a:pt x="961263" y="1315974"/>
                </a:lnTo>
                <a:lnTo>
                  <a:pt x="961517" y="1315847"/>
                </a:lnTo>
                <a:lnTo>
                  <a:pt x="932307" y="1323340"/>
                </a:lnTo>
                <a:lnTo>
                  <a:pt x="932561" y="1323213"/>
                </a:lnTo>
                <a:lnTo>
                  <a:pt x="902843" y="1330071"/>
                </a:lnTo>
                <a:lnTo>
                  <a:pt x="903097" y="1329944"/>
                </a:lnTo>
                <a:lnTo>
                  <a:pt x="872871" y="1335913"/>
                </a:lnTo>
                <a:lnTo>
                  <a:pt x="873125" y="1335786"/>
                </a:lnTo>
                <a:lnTo>
                  <a:pt x="842772" y="1340866"/>
                </a:lnTo>
                <a:lnTo>
                  <a:pt x="843026" y="1340866"/>
                </a:lnTo>
                <a:lnTo>
                  <a:pt x="812165" y="1345057"/>
                </a:lnTo>
                <a:lnTo>
                  <a:pt x="812419" y="1344930"/>
                </a:lnTo>
                <a:lnTo>
                  <a:pt x="781304" y="1348359"/>
                </a:lnTo>
                <a:lnTo>
                  <a:pt x="781558" y="1348232"/>
                </a:lnTo>
                <a:lnTo>
                  <a:pt x="750316" y="1350772"/>
                </a:lnTo>
                <a:lnTo>
                  <a:pt x="750570" y="1350772"/>
                </a:lnTo>
                <a:lnTo>
                  <a:pt x="719455" y="1352169"/>
                </a:lnTo>
                <a:lnTo>
                  <a:pt x="656463" y="1353185"/>
                </a:lnTo>
                <a:lnTo>
                  <a:pt x="593217" y="1357122"/>
                </a:lnTo>
                <a:lnTo>
                  <a:pt x="530733" y="1364869"/>
                </a:lnTo>
                <a:lnTo>
                  <a:pt x="469519" y="1375918"/>
                </a:lnTo>
                <a:lnTo>
                  <a:pt x="410083" y="1390269"/>
                </a:lnTo>
                <a:lnTo>
                  <a:pt x="352806" y="1407414"/>
                </a:lnTo>
                <a:lnTo>
                  <a:pt x="298196" y="1427353"/>
                </a:lnTo>
                <a:lnTo>
                  <a:pt x="246761" y="1449705"/>
                </a:lnTo>
                <a:lnTo>
                  <a:pt x="199009" y="1474216"/>
                </a:lnTo>
                <a:lnTo>
                  <a:pt x="155321" y="1500886"/>
                </a:lnTo>
                <a:lnTo>
                  <a:pt x="116459" y="1529080"/>
                </a:lnTo>
                <a:lnTo>
                  <a:pt x="82550" y="1558925"/>
                </a:lnTo>
                <a:lnTo>
                  <a:pt x="54229" y="1590167"/>
                </a:lnTo>
                <a:lnTo>
                  <a:pt x="31623" y="1623060"/>
                </a:lnTo>
                <a:lnTo>
                  <a:pt x="28511" y="1631759"/>
                </a:lnTo>
                <a:lnTo>
                  <a:pt x="0" y="1624076"/>
                </a:lnTo>
                <a:lnTo>
                  <a:pt x="17018" y="1707515"/>
                </a:lnTo>
                <a:lnTo>
                  <a:pt x="68681" y="1649476"/>
                </a:lnTo>
                <a:lnTo>
                  <a:pt x="73660" y="1643888"/>
                </a:lnTo>
                <a:lnTo>
                  <a:pt x="47002" y="1636725"/>
                </a:lnTo>
                <a:lnTo>
                  <a:pt x="48590" y="1632331"/>
                </a:lnTo>
                <a:lnTo>
                  <a:pt x="49022" y="1631137"/>
                </a:lnTo>
                <a:lnTo>
                  <a:pt x="49466" y="1630426"/>
                </a:lnTo>
                <a:lnTo>
                  <a:pt x="58166" y="1616710"/>
                </a:lnTo>
                <a:lnTo>
                  <a:pt x="57785" y="1617345"/>
                </a:lnTo>
                <a:lnTo>
                  <a:pt x="58242" y="1616710"/>
                </a:lnTo>
                <a:lnTo>
                  <a:pt x="68961" y="1602232"/>
                </a:lnTo>
                <a:lnTo>
                  <a:pt x="69392" y="1601724"/>
                </a:lnTo>
                <a:lnTo>
                  <a:pt x="81711" y="1587373"/>
                </a:lnTo>
                <a:lnTo>
                  <a:pt x="82042" y="1586992"/>
                </a:lnTo>
                <a:lnTo>
                  <a:pt x="81661" y="1587373"/>
                </a:lnTo>
                <a:lnTo>
                  <a:pt x="95770" y="1572641"/>
                </a:lnTo>
                <a:lnTo>
                  <a:pt x="96139" y="1572260"/>
                </a:lnTo>
                <a:lnTo>
                  <a:pt x="95897" y="1572514"/>
                </a:lnTo>
                <a:lnTo>
                  <a:pt x="96164" y="1572260"/>
                </a:lnTo>
                <a:lnTo>
                  <a:pt x="111633" y="1557909"/>
                </a:lnTo>
                <a:lnTo>
                  <a:pt x="111252" y="1558290"/>
                </a:lnTo>
                <a:lnTo>
                  <a:pt x="111709" y="1557909"/>
                </a:lnTo>
                <a:lnTo>
                  <a:pt x="128206" y="1544193"/>
                </a:lnTo>
                <a:lnTo>
                  <a:pt x="128524" y="1543939"/>
                </a:lnTo>
                <a:lnTo>
                  <a:pt x="128143" y="1544193"/>
                </a:lnTo>
                <a:lnTo>
                  <a:pt x="146685" y="1530096"/>
                </a:lnTo>
                <a:lnTo>
                  <a:pt x="146431" y="1530350"/>
                </a:lnTo>
                <a:lnTo>
                  <a:pt x="146786" y="1530096"/>
                </a:lnTo>
                <a:lnTo>
                  <a:pt x="165925" y="1516761"/>
                </a:lnTo>
                <a:lnTo>
                  <a:pt x="166116" y="1516634"/>
                </a:lnTo>
                <a:lnTo>
                  <a:pt x="165735" y="1516761"/>
                </a:lnTo>
                <a:lnTo>
                  <a:pt x="186690" y="1503426"/>
                </a:lnTo>
                <a:lnTo>
                  <a:pt x="186436" y="1503680"/>
                </a:lnTo>
                <a:lnTo>
                  <a:pt x="186867" y="1503426"/>
                </a:lnTo>
                <a:lnTo>
                  <a:pt x="208305" y="1490980"/>
                </a:lnTo>
                <a:lnTo>
                  <a:pt x="208534" y="1490853"/>
                </a:lnTo>
                <a:lnTo>
                  <a:pt x="208153" y="1490980"/>
                </a:lnTo>
                <a:lnTo>
                  <a:pt x="231025" y="1478661"/>
                </a:lnTo>
                <a:lnTo>
                  <a:pt x="255016" y="1466850"/>
                </a:lnTo>
                <a:lnTo>
                  <a:pt x="279781" y="1455674"/>
                </a:lnTo>
                <a:lnTo>
                  <a:pt x="279527" y="1455674"/>
                </a:lnTo>
                <a:lnTo>
                  <a:pt x="305435" y="1445006"/>
                </a:lnTo>
                <a:lnTo>
                  <a:pt x="305181" y="1445133"/>
                </a:lnTo>
                <a:lnTo>
                  <a:pt x="305498" y="1445006"/>
                </a:lnTo>
                <a:lnTo>
                  <a:pt x="331520" y="1434973"/>
                </a:lnTo>
                <a:lnTo>
                  <a:pt x="331851" y="1434846"/>
                </a:lnTo>
                <a:lnTo>
                  <a:pt x="358902" y="1425448"/>
                </a:lnTo>
                <a:lnTo>
                  <a:pt x="358648" y="1425575"/>
                </a:lnTo>
                <a:lnTo>
                  <a:pt x="359041" y="1425448"/>
                </a:lnTo>
                <a:lnTo>
                  <a:pt x="386715" y="1416685"/>
                </a:lnTo>
                <a:lnTo>
                  <a:pt x="386461" y="1416812"/>
                </a:lnTo>
                <a:lnTo>
                  <a:pt x="386892" y="1416685"/>
                </a:lnTo>
                <a:lnTo>
                  <a:pt x="415163" y="1408557"/>
                </a:lnTo>
                <a:lnTo>
                  <a:pt x="414909" y="1408684"/>
                </a:lnTo>
                <a:lnTo>
                  <a:pt x="415391" y="1408557"/>
                </a:lnTo>
                <a:lnTo>
                  <a:pt x="444119" y="1401191"/>
                </a:lnTo>
                <a:lnTo>
                  <a:pt x="443992" y="1401318"/>
                </a:lnTo>
                <a:lnTo>
                  <a:pt x="444538" y="1401191"/>
                </a:lnTo>
                <a:lnTo>
                  <a:pt x="473710" y="1394460"/>
                </a:lnTo>
                <a:lnTo>
                  <a:pt x="473329" y="1394587"/>
                </a:lnTo>
                <a:lnTo>
                  <a:pt x="473964" y="1394460"/>
                </a:lnTo>
                <a:lnTo>
                  <a:pt x="503428" y="1388618"/>
                </a:lnTo>
                <a:lnTo>
                  <a:pt x="503174" y="1388745"/>
                </a:lnTo>
                <a:lnTo>
                  <a:pt x="503936" y="1388618"/>
                </a:lnTo>
                <a:lnTo>
                  <a:pt x="533781" y="1383665"/>
                </a:lnTo>
                <a:lnTo>
                  <a:pt x="533527" y="1383665"/>
                </a:lnTo>
                <a:lnTo>
                  <a:pt x="564388" y="1379474"/>
                </a:lnTo>
                <a:lnTo>
                  <a:pt x="564134" y="1379474"/>
                </a:lnTo>
                <a:lnTo>
                  <a:pt x="595122" y="1376172"/>
                </a:lnTo>
                <a:lnTo>
                  <a:pt x="594868" y="1376172"/>
                </a:lnTo>
                <a:lnTo>
                  <a:pt x="626110" y="1373759"/>
                </a:lnTo>
                <a:lnTo>
                  <a:pt x="657225" y="1372235"/>
                </a:lnTo>
                <a:lnTo>
                  <a:pt x="719963" y="1371219"/>
                </a:lnTo>
                <a:lnTo>
                  <a:pt x="751586" y="1369822"/>
                </a:lnTo>
                <a:lnTo>
                  <a:pt x="814578" y="1363853"/>
                </a:lnTo>
                <a:lnTo>
                  <a:pt x="876427" y="1354582"/>
                </a:lnTo>
                <a:lnTo>
                  <a:pt x="908011" y="1348359"/>
                </a:lnTo>
                <a:lnTo>
                  <a:pt x="922439" y="1345057"/>
                </a:lnTo>
                <a:lnTo>
                  <a:pt x="936879" y="1341755"/>
                </a:lnTo>
                <a:lnTo>
                  <a:pt x="959840" y="1335913"/>
                </a:lnTo>
                <a:lnTo>
                  <a:pt x="966343" y="1334262"/>
                </a:lnTo>
                <a:lnTo>
                  <a:pt x="981036" y="1330071"/>
                </a:lnTo>
                <a:lnTo>
                  <a:pt x="995299" y="1326007"/>
                </a:lnTo>
                <a:lnTo>
                  <a:pt x="1003782" y="1323340"/>
                </a:lnTo>
                <a:lnTo>
                  <a:pt x="1023620" y="1317117"/>
                </a:lnTo>
                <a:lnTo>
                  <a:pt x="1026896" y="1315974"/>
                </a:lnTo>
                <a:lnTo>
                  <a:pt x="1050201" y="1307846"/>
                </a:lnTo>
                <a:lnTo>
                  <a:pt x="1051306" y="1307465"/>
                </a:lnTo>
                <a:lnTo>
                  <a:pt x="1073340" y="1299083"/>
                </a:lnTo>
                <a:lnTo>
                  <a:pt x="1078357" y="1297178"/>
                </a:lnTo>
                <a:lnTo>
                  <a:pt x="1129665" y="1274826"/>
                </a:lnTo>
                <a:lnTo>
                  <a:pt x="1177417" y="1250315"/>
                </a:lnTo>
                <a:lnTo>
                  <a:pt x="1185049" y="1245870"/>
                </a:lnTo>
                <a:lnTo>
                  <a:pt x="1199896" y="1237234"/>
                </a:lnTo>
                <a:lnTo>
                  <a:pt x="1205636" y="1233551"/>
                </a:lnTo>
                <a:lnTo>
                  <a:pt x="1221105" y="1223645"/>
                </a:lnTo>
                <a:lnTo>
                  <a:pt x="1241171" y="1209802"/>
                </a:lnTo>
                <a:lnTo>
                  <a:pt x="1243838" y="1207770"/>
                </a:lnTo>
                <a:lnTo>
                  <a:pt x="1260094" y="1195451"/>
                </a:lnTo>
                <a:lnTo>
                  <a:pt x="1261579" y="1194181"/>
                </a:lnTo>
                <a:lnTo>
                  <a:pt x="1277620" y="1180592"/>
                </a:lnTo>
                <a:lnTo>
                  <a:pt x="1293164" y="1166241"/>
                </a:lnTo>
                <a:lnTo>
                  <a:pt x="1294003" y="1165479"/>
                </a:lnTo>
                <a:lnTo>
                  <a:pt x="1307261" y="1151763"/>
                </a:lnTo>
                <a:lnTo>
                  <a:pt x="1308862" y="1150112"/>
                </a:lnTo>
                <a:lnTo>
                  <a:pt x="1319936" y="1137031"/>
                </a:lnTo>
                <a:lnTo>
                  <a:pt x="1322197" y="1134364"/>
                </a:lnTo>
                <a:lnTo>
                  <a:pt x="1330833" y="1122807"/>
                </a:lnTo>
                <a:lnTo>
                  <a:pt x="1334262" y="1118235"/>
                </a:lnTo>
                <a:lnTo>
                  <a:pt x="1344422" y="1101852"/>
                </a:lnTo>
                <a:lnTo>
                  <a:pt x="1349425" y="1092200"/>
                </a:lnTo>
                <a:lnTo>
                  <a:pt x="1353058" y="1085215"/>
                </a:lnTo>
                <a:lnTo>
                  <a:pt x="1356487" y="1076833"/>
                </a:lnTo>
                <a:lnTo>
                  <a:pt x="1359916" y="1068451"/>
                </a:lnTo>
                <a:lnTo>
                  <a:pt x="1364996" y="1051306"/>
                </a:lnTo>
                <a:lnTo>
                  <a:pt x="1365846" y="1046480"/>
                </a:lnTo>
                <a:lnTo>
                  <a:pt x="1368044" y="1034161"/>
                </a:lnTo>
                <a:lnTo>
                  <a:pt x="1368183" y="1031367"/>
                </a:lnTo>
                <a:lnTo>
                  <a:pt x="1368933" y="1017397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79" y="6477000"/>
            <a:ext cx="3826764" cy="1354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7962" y="6477000"/>
            <a:ext cx="6416675" cy="3430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809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Ещё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вы</a:t>
            </a:r>
            <a:r>
              <a:rPr sz="1200" spc="6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можете:</a:t>
            </a:r>
            <a:endParaRPr sz="1200" dirty="0">
              <a:latin typeface="Arial Black"/>
              <a:cs typeface="Arial Black"/>
            </a:endParaRPr>
          </a:p>
          <a:p>
            <a:pPr marL="3996690" indent="-229235">
              <a:lnSpc>
                <a:spcPct val="100000"/>
              </a:lnSpc>
              <a:buFont typeface="Tahoma"/>
              <a:buAutoNum type="arabicParenR"/>
              <a:tabLst>
                <a:tab pos="3997325" algn="l"/>
              </a:tabLst>
            </a:pP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Начать</a:t>
            </a:r>
            <a:r>
              <a:rPr sz="1200" spc="-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видеоконференцию</a:t>
            </a:r>
            <a:endParaRPr sz="1200" dirty="0">
              <a:latin typeface="Arial Black"/>
              <a:cs typeface="Arial Black"/>
            </a:endParaRPr>
          </a:p>
          <a:p>
            <a:pPr marL="3996690" marR="878205" indent="-228600">
              <a:lnSpc>
                <a:spcPct val="100000"/>
              </a:lnSpc>
              <a:buFont typeface="Tahoma"/>
              <a:buAutoNum type="arabicParenR"/>
              <a:tabLst>
                <a:tab pos="3997325" algn="l"/>
              </a:tabLst>
            </a:pP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Просмотреть 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видеоконференцию</a:t>
            </a:r>
            <a:endParaRPr sz="1200" dirty="0">
              <a:latin typeface="Arial Black"/>
              <a:cs typeface="Arial Black"/>
            </a:endParaRPr>
          </a:p>
          <a:p>
            <a:pPr marL="3996690" marR="904875" indent="-228600">
              <a:lnSpc>
                <a:spcPct val="100000"/>
              </a:lnSpc>
              <a:buFont typeface="Tahoma"/>
              <a:buAutoNum type="arabicParenR"/>
              <a:tabLst>
                <a:tab pos="3997325" algn="l"/>
              </a:tabLst>
            </a:pP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Посмотреть </a:t>
            </a:r>
            <a:r>
              <a:rPr sz="1200" spc="-120" dirty="0" err="1">
                <a:solidFill>
                  <a:srgbClr val="9E2C17"/>
                </a:solidFill>
                <a:latin typeface="Arial Black"/>
                <a:cs typeface="Arial Black"/>
              </a:rPr>
              <a:t>запись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  </a:t>
            </a:r>
            <a:r>
              <a:rPr sz="1200" spc="-45" dirty="0" err="1" smtClean="0">
                <a:solidFill>
                  <a:srgbClr val="9E2C17"/>
                </a:solidFill>
                <a:latin typeface="Arial Black"/>
                <a:cs typeface="Arial Black"/>
              </a:rPr>
              <a:t>в</a:t>
            </a:r>
            <a:r>
              <a:rPr sz="1200" spc="-105" dirty="0" err="1" smtClean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r>
              <a:rPr sz="1200" spc="-65" dirty="0" err="1" smtClean="0">
                <a:solidFill>
                  <a:srgbClr val="9E2C17"/>
                </a:solidFill>
                <a:latin typeface="Arial Black"/>
                <a:cs typeface="Arial Black"/>
              </a:rPr>
              <a:t>д</a:t>
            </a:r>
            <a:r>
              <a:rPr sz="1200" spc="-75" dirty="0" err="1" smtClean="0">
                <a:solidFill>
                  <a:srgbClr val="9E2C17"/>
                </a:solidFill>
                <a:latin typeface="Arial Black"/>
                <a:cs typeface="Arial Black"/>
              </a:rPr>
              <a:t>е</a:t>
            </a:r>
            <a:r>
              <a:rPr sz="1200" spc="-125" dirty="0" err="1" smtClean="0">
                <a:solidFill>
                  <a:srgbClr val="9E2C17"/>
                </a:solidFill>
                <a:latin typeface="Arial Black"/>
                <a:cs typeface="Arial Black"/>
              </a:rPr>
              <a:t>оконфе</a:t>
            </a:r>
            <a:r>
              <a:rPr sz="1200" spc="-105" dirty="0" err="1" smtClean="0">
                <a:solidFill>
                  <a:srgbClr val="9E2C17"/>
                </a:solidFill>
                <a:latin typeface="Arial Black"/>
                <a:cs typeface="Arial Black"/>
              </a:rPr>
              <a:t>ре</a:t>
            </a:r>
            <a:r>
              <a:rPr sz="1200" spc="-114" dirty="0" err="1" smtClean="0">
                <a:solidFill>
                  <a:srgbClr val="9E2C17"/>
                </a:solidFill>
                <a:latin typeface="Arial Black"/>
                <a:cs typeface="Arial Black"/>
              </a:rPr>
              <a:t>н</a:t>
            </a:r>
            <a:r>
              <a:rPr sz="1200" spc="-75" dirty="0" err="1" smtClean="0">
                <a:solidFill>
                  <a:srgbClr val="9E2C17"/>
                </a:solidFill>
                <a:latin typeface="Arial Black"/>
                <a:cs typeface="Arial Black"/>
              </a:rPr>
              <a:t>ц</a:t>
            </a:r>
            <a:r>
              <a:rPr sz="1200" spc="-80" dirty="0" err="1" smtClean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r>
              <a:rPr sz="1200" spc="-100" dirty="0" err="1" smtClean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endParaRPr sz="1200" dirty="0" smtClean="0">
              <a:latin typeface="Arial Black"/>
              <a:cs typeface="Arial Black"/>
            </a:endParaRPr>
          </a:p>
          <a:p>
            <a:pPr marL="12700" marR="6350">
              <a:lnSpc>
                <a:spcPct val="97500"/>
              </a:lnSpc>
              <a:spcBef>
                <a:spcPts val="35"/>
              </a:spcBef>
              <a:tabLst>
                <a:tab pos="3997325" algn="l"/>
              </a:tabLst>
            </a:pPr>
            <a:r>
              <a:rPr lang="ru-RU" sz="1200" spc="-7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lang="ru-RU" sz="1200" spc="-70" dirty="0" smtClean="0">
                <a:solidFill>
                  <a:srgbClr val="9E2C17"/>
                </a:solidFill>
                <a:latin typeface="Arial Black"/>
                <a:cs typeface="Arial Black"/>
              </a:rPr>
              <a:t>                                                                                         4) </a:t>
            </a:r>
            <a:r>
              <a:rPr sz="1200" spc="-70" dirty="0" err="1" smtClean="0">
                <a:solidFill>
                  <a:srgbClr val="9E2C17"/>
                </a:solidFill>
                <a:latin typeface="Arial Black"/>
                <a:cs typeface="Arial Black"/>
              </a:rPr>
              <a:t>Удалить</a:t>
            </a:r>
            <a:r>
              <a:rPr sz="1200" spc="-70" dirty="0" smtClean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видеоконференцию </a:t>
            </a:r>
            <a:r>
              <a:rPr sz="1200" spc="-11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300" spc="20" dirty="0">
                <a:solidFill>
                  <a:srgbClr val="2B3977"/>
                </a:solidFill>
                <a:latin typeface="Arial Narrow"/>
                <a:cs typeface="Arial Narrow"/>
              </a:rPr>
              <a:t>Для удобства выбора </a:t>
            </a:r>
            <a:r>
              <a:rPr sz="1300" spc="15" dirty="0">
                <a:solidFill>
                  <a:srgbClr val="2B3977"/>
                </a:solidFill>
                <a:latin typeface="Arial Narrow"/>
                <a:cs typeface="Arial Narrow"/>
              </a:rPr>
              <a:t>пользователей, </a:t>
            </a:r>
            <a:r>
              <a:rPr sz="1300" spc="-5" dirty="0">
                <a:solidFill>
                  <a:srgbClr val="2B3977"/>
                </a:solidFill>
                <a:latin typeface="Arial Narrow"/>
                <a:cs typeface="Arial Narrow"/>
              </a:rPr>
              <a:t>вы </a:t>
            </a: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можете </a:t>
            </a:r>
            <a:r>
              <a:rPr sz="1300" spc="15" dirty="0">
                <a:solidFill>
                  <a:srgbClr val="2B3977"/>
                </a:solidFill>
                <a:latin typeface="Arial Narrow"/>
                <a:cs typeface="Arial Narrow"/>
              </a:rPr>
              <a:t>воспользоваться </a:t>
            </a:r>
            <a:r>
              <a:rPr sz="1300" spc="45" dirty="0">
                <a:solidFill>
                  <a:srgbClr val="2B3977"/>
                </a:solidFill>
                <a:latin typeface="Arial Narrow"/>
                <a:cs typeface="Arial Narrow"/>
              </a:rPr>
              <a:t>строкой поиска, </a:t>
            </a:r>
            <a:r>
              <a:rPr sz="1300" spc="-10" dirty="0">
                <a:solidFill>
                  <a:srgbClr val="2B3977"/>
                </a:solidFill>
                <a:latin typeface="Arial Narrow"/>
                <a:cs typeface="Arial Narrow"/>
              </a:rPr>
              <a:t>а  </a:t>
            </a: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также</a:t>
            </a:r>
            <a:r>
              <a:rPr sz="13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фильтрами.</a:t>
            </a:r>
            <a:endParaRPr sz="1300" dirty="0"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95"/>
              </a:spcBef>
            </a:pPr>
            <a:r>
              <a:rPr sz="13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Имеется</a:t>
            </a:r>
            <a:r>
              <a:rPr sz="13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40" dirty="0">
                <a:solidFill>
                  <a:srgbClr val="2B3977"/>
                </a:solidFill>
                <a:latin typeface="Arial Narrow"/>
                <a:cs typeface="Arial Narrow"/>
              </a:rPr>
              <a:t>возможность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добавить </a:t>
            </a:r>
            <a:r>
              <a:rPr sz="1300" spc="10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3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 </a:t>
            </a: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всех </a:t>
            </a:r>
            <a:r>
              <a:rPr sz="1300" spc="35" dirty="0">
                <a:solidFill>
                  <a:srgbClr val="2B3977"/>
                </a:solidFill>
                <a:latin typeface="Arial Narrow"/>
                <a:cs typeface="Arial Narrow"/>
              </a:rPr>
              <a:t>доступных </a:t>
            </a:r>
            <a:r>
              <a:rPr sz="1300" spc="20" dirty="0">
                <a:solidFill>
                  <a:srgbClr val="2B3977"/>
                </a:solidFill>
                <a:latin typeface="Arial Narrow"/>
                <a:cs typeface="Arial Narrow"/>
              </a:rPr>
              <a:t>пользователей.  </a:t>
            </a:r>
            <a:r>
              <a:rPr sz="13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endParaRPr lang="ru-RU" sz="1300" spc="20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95"/>
              </a:spcBef>
            </a:pPr>
            <a:r>
              <a:rPr sz="13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этого</a:t>
            </a:r>
            <a:r>
              <a:rPr sz="13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40" dirty="0">
                <a:solidFill>
                  <a:srgbClr val="2B3977"/>
                </a:solidFill>
                <a:latin typeface="Arial Narrow"/>
                <a:cs typeface="Arial Narrow"/>
              </a:rPr>
              <a:t>нажмите </a:t>
            </a:r>
            <a:r>
              <a:rPr sz="1300" spc="70" dirty="0">
                <a:solidFill>
                  <a:srgbClr val="2B3977"/>
                </a:solidFill>
                <a:latin typeface="Arial Narrow"/>
                <a:cs typeface="Arial Narrow"/>
              </a:rPr>
              <a:t>кнопку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«Добавить</a:t>
            </a:r>
            <a:r>
              <a:rPr sz="13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35" dirty="0">
                <a:solidFill>
                  <a:srgbClr val="2B3977"/>
                </a:solidFill>
                <a:latin typeface="Arial Narrow"/>
                <a:cs typeface="Arial Narrow"/>
              </a:rPr>
              <a:t>всех».</a:t>
            </a:r>
            <a:endParaRPr sz="1300" dirty="0">
              <a:latin typeface="Arial Narrow"/>
              <a:cs typeface="Arial Narrow"/>
            </a:endParaRPr>
          </a:p>
          <a:p>
            <a:pPr marL="62865" marR="6985" indent="-50800" algn="just">
              <a:lnSpc>
                <a:spcPct val="100000"/>
              </a:lnSpc>
              <a:spcBef>
                <a:spcPts val="95"/>
              </a:spcBef>
            </a:pP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Созданная </a:t>
            </a:r>
            <a:r>
              <a:rPr sz="1300" spc="4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видеоконференция </a:t>
            </a:r>
            <a:r>
              <a:rPr sz="1300" spc="20" dirty="0">
                <a:solidFill>
                  <a:srgbClr val="2B3977"/>
                </a:solidFill>
                <a:latin typeface="Arial Narrow"/>
                <a:cs typeface="Arial Narrow"/>
              </a:rPr>
              <a:t>автоматически отображается </a:t>
            </a:r>
            <a:r>
              <a:rPr sz="13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Органайзере </a:t>
            </a:r>
            <a:r>
              <a:rPr sz="1300" spc="50" dirty="0">
                <a:solidFill>
                  <a:srgbClr val="2B3977"/>
                </a:solidFill>
                <a:latin typeface="Arial Narrow"/>
                <a:cs typeface="Arial Narrow"/>
              </a:rPr>
              <a:t>у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всех </a:t>
            </a:r>
            <a:r>
              <a:rPr sz="1300" spc="15" dirty="0" err="1">
                <a:solidFill>
                  <a:srgbClr val="2B3977"/>
                </a:solidFill>
                <a:latin typeface="Arial Narrow"/>
                <a:cs typeface="Arial Narrow"/>
              </a:rPr>
              <a:t>её</a:t>
            </a:r>
            <a:r>
              <a:rPr sz="1300" spc="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endParaRPr lang="ru-RU" sz="1300" spc="1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62865" marR="6985" indent="-50800" algn="just">
              <a:lnSpc>
                <a:spcPct val="100000"/>
              </a:lnSpc>
              <a:spcBef>
                <a:spcPts val="95"/>
              </a:spcBef>
            </a:pPr>
            <a:r>
              <a:rPr sz="13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участников</a:t>
            </a:r>
            <a:r>
              <a:rPr sz="1300" spc="35" dirty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300" dirty="0"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110"/>
              </a:spcBef>
            </a:pP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Все</a:t>
            </a:r>
            <a:r>
              <a:rPr sz="1300" spc="3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40" dirty="0">
                <a:solidFill>
                  <a:srgbClr val="2B3977"/>
                </a:solidFill>
                <a:latin typeface="Arial Narrow"/>
                <a:cs typeface="Arial Narrow"/>
              </a:rPr>
              <a:t>созданные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вами </a:t>
            </a:r>
            <a:r>
              <a:rPr sz="1300" spc="45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видеоконференции, </a:t>
            </a:r>
            <a:r>
              <a:rPr sz="1300" spc="-10" dirty="0">
                <a:solidFill>
                  <a:srgbClr val="2B3977"/>
                </a:solidFill>
                <a:latin typeface="Arial Narrow"/>
                <a:cs typeface="Arial Narrow"/>
              </a:rPr>
              <a:t>а </a:t>
            </a:r>
            <a:r>
              <a:rPr sz="1300" spc="30" dirty="0">
                <a:solidFill>
                  <a:srgbClr val="2B3977"/>
                </a:solidFill>
                <a:latin typeface="Arial Narrow"/>
                <a:cs typeface="Arial Narrow"/>
              </a:rPr>
              <a:t>также  </a:t>
            </a:r>
            <a:r>
              <a:rPr sz="1300" spc="50" dirty="0">
                <a:solidFill>
                  <a:srgbClr val="2B3977"/>
                </a:solidFill>
                <a:latin typeface="Arial Narrow"/>
                <a:cs typeface="Arial Narrow"/>
              </a:rPr>
              <a:t>конференции, </a:t>
            </a:r>
            <a:r>
              <a:rPr sz="13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которых </a:t>
            </a:r>
            <a:r>
              <a:rPr sz="1300" spc="-5" dirty="0" err="1">
                <a:solidFill>
                  <a:srgbClr val="2B3977"/>
                </a:solidFill>
                <a:latin typeface="Arial Narrow"/>
                <a:cs typeface="Arial Narrow"/>
              </a:rPr>
              <a:t>вы</a:t>
            </a:r>
            <a:r>
              <a:rPr sz="1300" spc="-5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30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являетесь</a:t>
            </a:r>
            <a:endParaRPr lang="ru-RU" sz="1300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110"/>
              </a:spcBef>
            </a:pPr>
            <a:r>
              <a:rPr sz="13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участником</a:t>
            </a:r>
            <a:r>
              <a:rPr sz="1300" spc="35" dirty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отображаются </a:t>
            </a:r>
            <a:r>
              <a:rPr sz="13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300" spc="60" dirty="0">
                <a:solidFill>
                  <a:srgbClr val="2B3977"/>
                </a:solidFill>
                <a:latin typeface="Arial Narrow"/>
                <a:cs typeface="Arial Narrow"/>
              </a:rPr>
              <a:t>общем </a:t>
            </a:r>
            <a:r>
              <a:rPr sz="1300" spc="45" dirty="0">
                <a:solidFill>
                  <a:srgbClr val="2B3977"/>
                </a:solidFill>
                <a:latin typeface="Arial Narrow"/>
                <a:cs typeface="Arial Narrow"/>
              </a:rPr>
              <a:t>списке. </a:t>
            </a:r>
            <a:r>
              <a:rPr sz="130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300" spc="50" dirty="0">
                <a:solidFill>
                  <a:srgbClr val="2B3977"/>
                </a:solidFill>
                <a:latin typeface="Arial Narrow"/>
                <a:cs typeface="Arial Narrow"/>
              </a:rPr>
              <a:t>списке </a:t>
            </a:r>
            <a:r>
              <a:rPr sz="1300" spc="20" dirty="0" err="1">
                <a:solidFill>
                  <a:srgbClr val="2B3977"/>
                </a:solidFill>
                <a:latin typeface="Arial Narrow"/>
                <a:cs typeface="Arial Narrow"/>
              </a:rPr>
              <a:t>отображается</a:t>
            </a:r>
            <a:r>
              <a:rPr sz="1300" spc="20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3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название</a:t>
            </a:r>
            <a:endParaRPr lang="ru-RU" sz="1300" spc="2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110"/>
              </a:spcBef>
            </a:pPr>
            <a:r>
              <a:rPr sz="13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</a:t>
            </a:r>
            <a:r>
              <a:rPr sz="1300" spc="50" dirty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300" spc="-5" dirty="0">
                <a:solidFill>
                  <a:srgbClr val="2B3977"/>
                </a:solidFill>
                <a:latin typeface="Arial Narrow"/>
                <a:cs typeface="Arial Narrow"/>
              </a:rPr>
              <a:t>дата </a:t>
            </a:r>
            <a:r>
              <a:rPr sz="13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300" spc="25" dirty="0">
                <a:solidFill>
                  <a:srgbClr val="2B3977"/>
                </a:solidFill>
                <a:latin typeface="Arial Narrow"/>
                <a:cs typeface="Arial Narrow"/>
              </a:rPr>
              <a:t>время </a:t>
            </a:r>
            <a:r>
              <a:rPr sz="1300" spc="20" dirty="0">
                <a:solidFill>
                  <a:srgbClr val="2B3977"/>
                </a:solidFill>
                <a:latin typeface="Arial Narrow"/>
                <a:cs typeface="Arial Narrow"/>
              </a:rPr>
              <a:t>её </a:t>
            </a:r>
            <a:r>
              <a:rPr sz="1300" spc="35" dirty="0">
                <a:solidFill>
                  <a:srgbClr val="2B3977"/>
                </a:solidFill>
                <a:latin typeface="Arial Narrow"/>
                <a:cs typeface="Arial Narrow"/>
              </a:rPr>
              <a:t>проведения, </a:t>
            </a:r>
            <a:r>
              <a:rPr sz="1300" spc="-10" dirty="0">
                <a:solidFill>
                  <a:srgbClr val="2B3977"/>
                </a:solidFill>
                <a:latin typeface="Arial Narrow"/>
                <a:cs typeface="Arial Narrow"/>
              </a:rPr>
              <a:t>а </a:t>
            </a:r>
            <a:r>
              <a:rPr sz="1300" spc="30" dirty="0" err="1">
                <a:solidFill>
                  <a:srgbClr val="2B3977"/>
                </a:solidFill>
                <a:latin typeface="Arial Narrow"/>
                <a:cs typeface="Arial Narrow"/>
              </a:rPr>
              <a:t>также</a:t>
            </a:r>
            <a:r>
              <a:rPr sz="1300" spc="30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00" spc="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статус</a:t>
            </a:r>
            <a:r>
              <a:rPr lang="ru-RU" sz="1300" spc="5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</a:p>
          <a:p>
            <a:pPr marL="62865" marR="5080" indent="-50800" algn="ctr">
              <a:lnSpc>
                <a:spcPct val="100000"/>
              </a:lnSpc>
              <a:spcBef>
                <a:spcPts val="110"/>
              </a:spcBef>
            </a:pPr>
            <a:r>
              <a:rPr lang="ru-RU" sz="1600" spc="5" dirty="0" smtClean="0">
                <a:solidFill>
                  <a:srgbClr val="2B3977"/>
                </a:solidFill>
                <a:latin typeface="Arial Narrow"/>
                <a:cs typeface="Arial Narrow"/>
              </a:rPr>
              <a:t>19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648"/>
            <a:ext cx="51147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ЧТО </a:t>
            </a:r>
            <a:r>
              <a:rPr spc="50" dirty="0"/>
              <a:t>ТАКОЕ</a:t>
            </a:r>
            <a:r>
              <a:rPr spc="130" dirty="0"/>
              <a:t> </a:t>
            </a:r>
            <a:r>
              <a:rPr lang="ru-RU" spc="125" dirty="0" smtClean="0"/>
              <a:t>ДИСТАНЦИОННОЕ ОБУЧЕНИЕ</a:t>
            </a:r>
            <a:endParaRPr spc="125" dirty="0"/>
          </a:p>
        </p:txBody>
      </p:sp>
      <p:sp>
        <p:nvSpPr>
          <p:cNvPr id="5" name="object 5"/>
          <p:cNvSpPr txBox="1"/>
          <p:nvPr/>
        </p:nvSpPr>
        <p:spPr>
          <a:xfrm>
            <a:off x="0" y="1076696"/>
            <a:ext cx="6858000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ts val="1830"/>
              </a:lnSpc>
              <a:spcBef>
                <a:spcPts val="229"/>
              </a:spcBef>
            </a:pPr>
            <a:r>
              <a:rPr lang="ru-RU" sz="22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Школа осуществляет переход на дистанционное обучение в тех случаях, когда обучающиеся по тем или иным причинам временно не имеют возможности посещать образовательную организацию.</a:t>
            </a:r>
          </a:p>
          <a:p>
            <a:pPr marL="12700" marR="5080" algn="just">
              <a:lnSpc>
                <a:spcPts val="1830"/>
              </a:lnSpc>
              <a:spcBef>
                <a:spcPts val="229"/>
              </a:spcBef>
            </a:pPr>
            <a:endParaRPr lang="ru-RU" sz="2200" spc="35" dirty="0">
              <a:solidFill>
                <a:srgbClr val="172135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686811"/>
            <a:ext cx="6858000" cy="368935"/>
          </a:xfrm>
          <a:custGeom>
            <a:avLst/>
            <a:gdLst/>
            <a:ahLst/>
            <a:cxnLst/>
            <a:rect l="l" t="t" r="r" b="b"/>
            <a:pathLst>
              <a:path w="6858000" h="368935">
                <a:moveTo>
                  <a:pt x="6858000" y="0"/>
                </a:moveTo>
                <a:lnTo>
                  <a:pt x="0" y="0"/>
                </a:lnTo>
                <a:lnTo>
                  <a:pt x="0" y="368807"/>
                </a:lnTo>
                <a:lnTo>
                  <a:pt x="6858000" y="368807"/>
                </a:lnTo>
                <a:lnTo>
                  <a:pt x="6858000" y="0"/>
                </a:lnTo>
                <a:close/>
              </a:path>
            </a:pathLst>
          </a:custGeom>
          <a:solidFill>
            <a:srgbClr val="09B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331" y="2696082"/>
            <a:ext cx="6216650" cy="2318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85" dirty="0" smtClean="0">
                <a:solidFill>
                  <a:srgbClr val="FFFFFF"/>
                </a:solidFill>
                <a:latin typeface="Arial"/>
                <a:cs typeface="Arial"/>
              </a:rPr>
              <a:t>Организация дистанционного обучения</a:t>
            </a:r>
          </a:p>
          <a:p>
            <a:pPr marL="154305" algn="ctr">
              <a:lnSpc>
                <a:spcPct val="100000"/>
              </a:lnSpc>
              <a:spcBef>
                <a:spcPts val="100"/>
              </a:spcBef>
            </a:pPr>
            <a:endParaRPr lang="ru-RU" b="1" i="1" spc="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4305" algn="ctr">
              <a:lnSpc>
                <a:spcPct val="100000"/>
              </a:lnSpc>
              <a:spcBef>
                <a:spcPts val="100"/>
              </a:spcBef>
            </a:pPr>
            <a:endParaRPr lang="ru-RU" b="1" i="1" spc="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54305" algn="just">
              <a:spcBef>
                <a:spcPts val="100"/>
              </a:spcBef>
            </a:pPr>
            <a:r>
              <a:rPr lang="ru-RU" spc="35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lang="ru-RU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период дистанционного обучения освоение образовательных программ  </a:t>
            </a:r>
            <a:r>
              <a:rPr lang="ru-RU" spc="35" dirty="0">
                <a:solidFill>
                  <a:srgbClr val="172135"/>
                </a:solidFill>
                <a:latin typeface="Arial Narrow"/>
                <a:cs typeface="Arial Narrow"/>
              </a:rPr>
              <a:t>осуществляется с использованием технологий электронного обучения и цифрового образовательного контента.</a:t>
            </a:r>
            <a:endParaRPr lang="ru-RU" dirty="0">
              <a:latin typeface="Arial Narrow"/>
              <a:cs typeface="Arial Narrow"/>
            </a:endParaRPr>
          </a:p>
          <a:p>
            <a:pPr marL="154305" algn="ctr">
              <a:lnSpc>
                <a:spcPct val="100000"/>
              </a:lnSpc>
              <a:spcBef>
                <a:spcPts val="100"/>
              </a:spcBef>
            </a:pPr>
            <a:r>
              <a:rPr lang="ru-RU" b="1" i="1" spc="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352" y="4724400"/>
            <a:ext cx="3092450" cy="1767150"/>
          </a:xfrm>
          <a:prstGeom prst="rect">
            <a:avLst/>
          </a:prstGeom>
          <a:solidFill>
            <a:srgbClr val="EEC5B3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40"/>
              </a:spcBef>
            </a:pPr>
            <a:r>
              <a:rPr sz="1400" b="1" spc="-125" dirty="0" err="1">
                <a:solidFill>
                  <a:srgbClr val="172135"/>
                </a:solidFill>
                <a:latin typeface="Arial"/>
                <a:cs typeface="Arial"/>
              </a:rPr>
              <a:t>Обучение</a:t>
            </a:r>
            <a:r>
              <a:rPr sz="1400" b="1" spc="-125" dirty="0">
                <a:solidFill>
                  <a:srgbClr val="172135"/>
                </a:solidFill>
                <a:latin typeface="Arial"/>
                <a:cs typeface="Arial"/>
              </a:rPr>
              <a:t> </a:t>
            </a:r>
            <a:r>
              <a:rPr lang="ru-RU" sz="1400" b="1" spc="-125" dirty="0" smtClean="0">
                <a:solidFill>
                  <a:srgbClr val="172135"/>
                </a:solidFill>
                <a:latin typeface="Arial"/>
                <a:cs typeface="Arial"/>
              </a:rPr>
              <a:t> </a:t>
            </a:r>
            <a:r>
              <a:rPr lang="en-US" sz="1400" b="1" spc="-125" dirty="0" smtClean="0">
                <a:solidFill>
                  <a:srgbClr val="172135"/>
                </a:solidFill>
                <a:latin typeface="Arial"/>
                <a:cs typeface="Arial"/>
              </a:rPr>
              <a:t>on-</a:t>
            </a:r>
            <a:r>
              <a:rPr sz="1400" b="1" spc="-125" dirty="0" err="1" smtClean="0">
                <a:solidFill>
                  <a:srgbClr val="172135"/>
                </a:solidFill>
                <a:latin typeface="Arial"/>
                <a:cs typeface="Arial"/>
              </a:rPr>
              <a:t>лайн</a:t>
            </a:r>
            <a:r>
              <a:rPr sz="1400" b="1" spc="-10" dirty="0" smtClean="0">
                <a:solidFill>
                  <a:srgbClr val="172135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90805" marR="83185" algn="just">
              <a:lnSpc>
                <a:spcPct val="100000"/>
              </a:lnSpc>
            </a:pPr>
            <a:r>
              <a:rPr lang="ru-RU" sz="1400" spc="5" dirty="0" smtClean="0">
                <a:solidFill>
                  <a:srgbClr val="172135"/>
                </a:solidFill>
                <a:latin typeface="Arial Narrow"/>
                <a:cs typeface="Arial Narrow"/>
              </a:rPr>
              <a:t>При таком варианте о</a:t>
            </a:r>
            <a:r>
              <a:rPr sz="1400" spc="3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бучения</a:t>
            </a:r>
            <a:r>
              <a:rPr lang="ru-RU" sz="14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2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учитель</a:t>
            </a:r>
            <a:r>
              <a:rPr sz="1400" spc="2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400" spc="55" dirty="0">
                <a:solidFill>
                  <a:srgbClr val="172135"/>
                </a:solidFill>
                <a:latin typeface="Arial Narrow"/>
                <a:cs typeface="Arial Narrow"/>
              </a:rPr>
              <a:t>ученики </a:t>
            </a:r>
            <a:r>
              <a:rPr sz="1400" spc="45" dirty="0">
                <a:solidFill>
                  <a:srgbClr val="172135"/>
                </a:solidFill>
                <a:latin typeface="Arial Narrow"/>
                <a:cs typeface="Arial Narrow"/>
              </a:rPr>
              <a:t>одновременно  </a:t>
            </a:r>
            <a:r>
              <a:rPr sz="1400" spc="20" dirty="0">
                <a:solidFill>
                  <a:srgbClr val="172135"/>
                </a:solidFill>
                <a:latin typeface="Arial Narrow"/>
                <a:cs typeface="Arial Narrow"/>
              </a:rPr>
              <a:t>находятся </a:t>
            </a:r>
            <a:r>
              <a:rPr sz="14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400" spc="25" dirty="0">
                <a:solidFill>
                  <a:srgbClr val="172135"/>
                </a:solidFill>
                <a:latin typeface="Arial Narrow"/>
                <a:cs typeface="Arial Narrow"/>
              </a:rPr>
              <a:t>сети </a:t>
            </a:r>
            <a:r>
              <a:rPr sz="1400" spc="60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400" spc="30" dirty="0">
                <a:solidFill>
                  <a:srgbClr val="172135"/>
                </a:solidFill>
                <a:latin typeface="Arial Narrow"/>
                <a:cs typeface="Arial Narrow"/>
              </a:rPr>
              <a:t>общаются </a:t>
            </a:r>
            <a:r>
              <a:rPr sz="1400" spc="40" dirty="0">
                <a:solidFill>
                  <a:srgbClr val="172135"/>
                </a:solidFill>
                <a:latin typeface="Arial Narrow"/>
                <a:cs typeface="Arial Narrow"/>
              </a:rPr>
              <a:t>через  </a:t>
            </a:r>
            <a:r>
              <a:rPr sz="1400" spc="4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видеоконференцию. </a:t>
            </a:r>
            <a:r>
              <a:rPr lang="ru-RU" sz="14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Коммуникация</a:t>
            </a:r>
            <a:r>
              <a:rPr sz="14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25" dirty="0" err="1">
                <a:solidFill>
                  <a:srgbClr val="172135"/>
                </a:solidFill>
                <a:latin typeface="Arial Narrow"/>
                <a:cs typeface="Arial Narrow"/>
              </a:rPr>
              <a:t>педагога</a:t>
            </a:r>
            <a:r>
              <a:rPr sz="1400" spc="25" dirty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lang="ru-RU" sz="1400" spc="30" dirty="0" smtClean="0">
                <a:solidFill>
                  <a:srgbClr val="172135"/>
                </a:solidFill>
                <a:latin typeface="Arial Narrow"/>
                <a:cs typeface="Arial Narrow"/>
              </a:rPr>
              <a:t>и ученика</a:t>
            </a:r>
            <a:r>
              <a:rPr sz="1400" spc="20" dirty="0" smtClean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sz="1400" spc="45" dirty="0">
                <a:solidFill>
                  <a:srgbClr val="172135"/>
                </a:solidFill>
                <a:latin typeface="Arial Narrow"/>
                <a:cs typeface="Arial Narrow"/>
              </a:rPr>
              <a:t>происходит </a:t>
            </a:r>
            <a:r>
              <a:rPr sz="14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400" spc="3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ре</a:t>
            </a:r>
            <a:r>
              <a:rPr lang="ru-RU" sz="1400" spc="30" dirty="0" smtClean="0">
                <a:solidFill>
                  <a:srgbClr val="172135"/>
                </a:solidFill>
                <a:latin typeface="Arial Narrow"/>
                <a:cs typeface="Arial Narrow"/>
              </a:rPr>
              <a:t>жиме реального времени</a:t>
            </a:r>
            <a:r>
              <a:rPr sz="14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.</a:t>
            </a:r>
            <a:endParaRPr lang="ru-RU" sz="1400" spc="35" dirty="0" smtClean="0">
              <a:solidFill>
                <a:srgbClr val="172135"/>
              </a:solidFill>
              <a:latin typeface="Arial Narrow"/>
              <a:cs typeface="Arial Narrow"/>
            </a:endParaRPr>
          </a:p>
          <a:p>
            <a:pPr marL="90805" marR="83185" algn="just">
              <a:lnSpc>
                <a:spcPct val="100000"/>
              </a:lnSpc>
            </a:pPr>
            <a:endParaRPr sz="14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4240" y="4724400"/>
            <a:ext cx="3092450" cy="1766508"/>
          </a:xfrm>
          <a:prstGeom prst="rect">
            <a:avLst/>
          </a:prstGeom>
          <a:solidFill>
            <a:srgbClr val="C5D5F6"/>
          </a:solidFill>
        </p:spPr>
        <p:txBody>
          <a:bodyPr vert="horz" wrap="square" lIns="0" tIns="42544" rIns="0" bIns="0" rtlCol="0">
            <a:spAutoFit/>
          </a:bodyPr>
          <a:lstStyle/>
          <a:p>
            <a:pPr marL="92710" algn="just">
              <a:lnSpc>
                <a:spcPct val="100000"/>
              </a:lnSpc>
              <a:spcBef>
                <a:spcPts val="334"/>
              </a:spcBef>
            </a:pPr>
            <a:r>
              <a:rPr sz="1400" b="1" spc="-125" dirty="0" err="1">
                <a:solidFill>
                  <a:srgbClr val="172135"/>
                </a:solidFill>
                <a:latin typeface="Arial"/>
                <a:cs typeface="Arial"/>
              </a:rPr>
              <a:t>Обучение</a:t>
            </a:r>
            <a:r>
              <a:rPr sz="1400" b="1" spc="-125" dirty="0">
                <a:solidFill>
                  <a:srgbClr val="172135"/>
                </a:solidFill>
                <a:latin typeface="Arial"/>
                <a:cs typeface="Arial"/>
              </a:rPr>
              <a:t> </a:t>
            </a:r>
            <a:r>
              <a:rPr lang="en-US" sz="1400" b="1" spc="-135" dirty="0" smtClean="0">
                <a:solidFill>
                  <a:srgbClr val="172135"/>
                </a:solidFill>
                <a:latin typeface="Arial"/>
                <a:cs typeface="Arial"/>
              </a:rPr>
              <a:t>off-</a:t>
            </a:r>
            <a:r>
              <a:rPr sz="1400" b="1" spc="-135" dirty="0" err="1" smtClean="0">
                <a:solidFill>
                  <a:srgbClr val="172135"/>
                </a:solidFill>
                <a:latin typeface="Arial"/>
                <a:cs typeface="Arial"/>
              </a:rPr>
              <a:t>лайн</a:t>
            </a:r>
            <a:r>
              <a:rPr sz="1400" b="1" spc="-10" dirty="0" smtClean="0">
                <a:solidFill>
                  <a:srgbClr val="172135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  <a:p>
            <a:pPr marL="92710" marR="80645" algn="just">
              <a:lnSpc>
                <a:spcPct val="100000"/>
              </a:lnSpc>
            </a:pPr>
            <a:r>
              <a:rPr lang="ru-RU" sz="1400" spc="5" dirty="0" smtClean="0">
                <a:solidFill>
                  <a:srgbClr val="172135"/>
                </a:solidFill>
                <a:latin typeface="Arial Narrow"/>
                <a:cs typeface="Arial Narrow"/>
              </a:rPr>
              <a:t>При таком </a:t>
            </a:r>
            <a:r>
              <a:rPr sz="1400" spc="1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вариант</a:t>
            </a:r>
            <a:r>
              <a:rPr lang="ru-RU" sz="1400" spc="15" dirty="0" smtClean="0">
                <a:solidFill>
                  <a:srgbClr val="172135"/>
                </a:solidFill>
                <a:latin typeface="Arial Narrow"/>
                <a:cs typeface="Arial Narrow"/>
              </a:rPr>
              <a:t>е</a:t>
            </a:r>
            <a:r>
              <a:rPr sz="1400" spc="1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3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обучения</a:t>
            </a:r>
            <a:r>
              <a:rPr lang="ru-RU" sz="14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2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учитель</a:t>
            </a:r>
            <a:r>
              <a:rPr sz="1400" spc="2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400" spc="55" dirty="0">
                <a:solidFill>
                  <a:srgbClr val="172135"/>
                </a:solidFill>
                <a:latin typeface="Arial Narrow"/>
                <a:cs typeface="Arial Narrow"/>
              </a:rPr>
              <a:t>ученики </a:t>
            </a:r>
            <a:r>
              <a:rPr sz="1400" spc="40" dirty="0" err="1">
                <a:solidFill>
                  <a:srgbClr val="172135"/>
                </a:solidFill>
                <a:latin typeface="Arial Narrow"/>
                <a:cs typeface="Arial Narrow"/>
              </a:rPr>
              <a:t>могут</a:t>
            </a:r>
            <a:r>
              <a:rPr sz="1400" spc="4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2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находит</a:t>
            </a:r>
            <a:r>
              <a:rPr lang="ru-RU" sz="14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ь</a:t>
            </a:r>
            <a:r>
              <a:rPr sz="1400" spc="2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ся</a:t>
            </a:r>
            <a:r>
              <a:rPr sz="14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72135"/>
                </a:solidFill>
                <a:latin typeface="Arial Narrow"/>
                <a:cs typeface="Arial Narrow"/>
              </a:rPr>
              <a:t>в  </a:t>
            </a:r>
            <a:r>
              <a:rPr sz="1400" spc="20" dirty="0">
                <a:solidFill>
                  <a:srgbClr val="172135"/>
                </a:solidFill>
                <a:latin typeface="Arial Narrow"/>
                <a:cs typeface="Arial Narrow"/>
              </a:rPr>
              <a:t>интернете </a:t>
            </a:r>
            <a:r>
              <a:rPr sz="14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400" spc="35" dirty="0">
                <a:solidFill>
                  <a:srgbClr val="172135"/>
                </a:solidFill>
                <a:latin typeface="Arial Narrow"/>
                <a:cs typeface="Arial Narrow"/>
              </a:rPr>
              <a:t>разное </a:t>
            </a:r>
            <a:r>
              <a:rPr sz="1400" spc="20" dirty="0">
                <a:solidFill>
                  <a:srgbClr val="172135"/>
                </a:solidFill>
                <a:latin typeface="Arial Narrow"/>
                <a:cs typeface="Arial Narrow"/>
              </a:rPr>
              <a:t>время </a:t>
            </a:r>
            <a:r>
              <a:rPr sz="1400" spc="60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400" spc="30" dirty="0">
                <a:solidFill>
                  <a:srgbClr val="172135"/>
                </a:solidFill>
                <a:latin typeface="Arial Narrow"/>
                <a:cs typeface="Arial Narrow"/>
              </a:rPr>
              <a:t>общаются  </a:t>
            </a:r>
            <a:r>
              <a:rPr sz="1400" spc="55" dirty="0">
                <a:solidFill>
                  <a:srgbClr val="172135"/>
                </a:solidFill>
                <a:latin typeface="Arial Narrow"/>
                <a:cs typeface="Arial Narrow"/>
              </a:rPr>
              <a:t>с </a:t>
            </a:r>
            <a:r>
              <a:rPr sz="1400" spc="50" dirty="0" err="1">
                <a:solidFill>
                  <a:srgbClr val="172135"/>
                </a:solidFill>
                <a:latin typeface="Arial Narrow"/>
                <a:cs typeface="Arial Narrow"/>
              </a:rPr>
              <a:t>помощью</a:t>
            </a:r>
            <a:r>
              <a:rPr sz="1400" spc="5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чатов</a:t>
            </a:r>
            <a:r>
              <a:rPr lang="ru-RU" sz="1400" spc="5" dirty="0" smtClean="0">
                <a:solidFill>
                  <a:srgbClr val="172135"/>
                </a:solidFill>
                <a:latin typeface="Arial Narrow"/>
                <a:cs typeface="Arial Narrow"/>
              </a:rPr>
              <a:t>, </a:t>
            </a:r>
            <a:r>
              <a:rPr sz="1400" spc="4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форумов</a:t>
            </a:r>
            <a:r>
              <a:rPr lang="ru-RU" sz="1400" spc="45" dirty="0" smtClean="0">
                <a:solidFill>
                  <a:srgbClr val="172135"/>
                </a:solidFill>
                <a:latin typeface="Arial Narrow"/>
                <a:cs typeface="Arial Narrow"/>
              </a:rPr>
              <a:t>, </a:t>
            </a:r>
            <a:r>
              <a:rPr lang="ru-RU" sz="1400" spc="4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мессенджеров</a:t>
            </a:r>
            <a:r>
              <a:rPr sz="1400" spc="45" dirty="0" smtClean="0">
                <a:solidFill>
                  <a:srgbClr val="172135"/>
                </a:solidFill>
                <a:latin typeface="Arial Narrow"/>
                <a:cs typeface="Arial Narrow"/>
              </a:rPr>
              <a:t>. </a:t>
            </a:r>
            <a:r>
              <a:rPr lang="ru-RU" sz="1400" spc="25" dirty="0">
                <a:solidFill>
                  <a:srgbClr val="172135"/>
                </a:solidFill>
                <a:latin typeface="Arial Narrow"/>
                <a:cs typeface="Arial Narrow"/>
              </a:rPr>
              <a:t>Коммуникация педагога  </a:t>
            </a:r>
            <a:r>
              <a:rPr lang="ru-RU" sz="1400" spc="30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lang="ru-RU" sz="1400" spc="30" dirty="0" smtClean="0">
                <a:solidFill>
                  <a:srgbClr val="172135"/>
                </a:solidFill>
                <a:latin typeface="Arial Narrow"/>
                <a:cs typeface="Arial Narrow"/>
              </a:rPr>
              <a:t>ученика </a:t>
            </a:r>
            <a:r>
              <a:rPr sz="1400" spc="60" dirty="0" smtClean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400" spc="40" dirty="0">
                <a:solidFill>
                  <a:srgbClr val="172135"/>
                </a:solidFill>
                <a:latin typeface="Arial Narrow"/>
                <a:cs typeface="Arial Narrow"/>
              </a:rPr>
              <a:t>проверка </a:t>
            </a:r>
            <a:r>
              <a:rPr sz="1400" spc="35" dirty="0">
                <a:solidFill>
                  <a:srgbClr val="172135"/>
                </a:solidFill>
                <a:latin typeface="Arial Narrow"/>
                <a:cs typeface="Arial Narrow"/>
              </a:rPr>
              <a:t>заданий </a:t>
            </a:r>
            <a:r>
              <a:rPr sz="1400" spc="40" dirty="0">
                <a:solidFill>
                  <a:srgbClr val="172135"/>
                </a:solidFill>
                <a:latin typeface="Arial Narrow"/>
                <a:cs typeface="Arial Narrow"/>
              </a:rPr>
              <a:t>могут происходить  </a:t>
            </a:r>
            <a:r>
              <a:rPr sz="1400" spc="55" dirty="0">
                <a:solidFill>
                  <a:srgbClr val="172135"/>
                </a:solidFill>
                <a:latin typeface="Arial Narrow"/>
                <a:cs typeface="Arial Narrow"/>
              </a:rPr>
              <a:t>с</a:t>
            </a:r>
            <a:r>
              <a:rPr sz="1400" spc="5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172135"/>
                </a:solidFill>
                <a:latin typeface="Arial Narrow"/>
                <a:cs typeface="Arial Narrow"/>
              </a:rPr>
              <a:t>отсрочкой.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195" y="6553200"/>
            <a:ext cx="6162675" cy="3267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315" marR="345440" indent="-2225675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2B3977"/>
                </a:solidFill>
                <a:latin typeface="Arial Black"/>
                <a:cs typeface="Arial Black"/>
              </a:rPr>
              <a:t>Сопровождение </a:t>
            </a:r>
            <a:r>
              <a:rPr sz="1800" spc="-155" dirty="0">
                <a:solidFill>
                  <a:srgbClr val="2B3977"/>
                </a:solidFill>
                <a:latin typeface="Arial Black"/>
                <a:cs typeface="Arial Black"/>
              </a:rPr>
              <a:t>самостоятельной </a:t>
            </a:r>
            <a:r>
              <a:rPr sz="1800" spc="-135" dirty="0">
                <a:solidFill>
                  <a:srgbClr val="2B3977"/>
                </a:solidFill>
                <a:latin typeface="Arial Black"/>
                <a:cs typeface="Arial Black"/>
              </a:rPr>
              <a:t>деятельности  </a:t>
            </a:r>
            <a:r>
              <a:rPr sz="1800" spc="-150" dirty="0">
                <a:solidFill>
                  <a:srgbClr val="2B3977"/>
                </a:solidFill>
                <a:latin typeface="Arial Black"/>
                <a:cs typeface="Arial Black"/>
              </a:rPr>
              <a:t>учеников</a:t>
            </a:r>
            <a:endParaRPr sz="18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1900"/>
              </a:spcBef>
            </a:pPr>
            <a:r>
              <a:rPr lang="ru-RU" sz="1600" spc="35" dirty="0">
                <a:solidFill>
                  <a:srgbClr val="172135"/>
                </a:solidFill>
                <a:latin typeface="Arial Narrow"/>
                <a:cs typeface="Arial Narrow"/>
              </a:rPr>
              <a:t>Ученики, осваивающие </a:t>
            </a:r>
            <a:r>
              <a:rPr lang="ru-RU" sz="16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образовательные </a:t>
            </a:r>
            <a:r>
              <a:rPr lang="ru-RU" sz="1600" spc="35" dirty="0">
                <a:solidFill>
                  <a:srgbClr val="172135"/>
                </a:solidFill>
                <a:latin typeface="Arial Narrow"/>
                <a:cs typeface="Arial Narrow"/>
              </a:rPr>
              <a:t>программы по учебному плану школы, </a:t>
            </a:r>
            <a:r>
              <a:rPr lang="ru-RU" sz="16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ru-RU" sz="1600" spc="45" dirty="0" smtClean="0">
                <a:solidFill>
                  <a:srgbClr val="172135"/>
                </a:solidFill>
                <a:latin typeface="Arial Narrow"/>
                <a:cs typeface="Arial Narrow"/>
              </a:rPr>
              <a:t>могут </a:t>
            </a:r>
            <a:r>
              <a:rPr lang="ru-RU" sz="1600" spc="45" dirty="0">
                <a:solidFill>
                  <a:srgbClr val="172135"/>
                </a:solidFill>
                <a:latin typeface="Arial Narrow"/>
                <a:cs typeface="Arial Narrow"/>
              </a:rPr>
              <a:t>самостоятельно </a:t>
            </a:r>
            <a:r>
              <a:rPr lang="ru-RU" sz="1600" spc="15" dirty="0">
                <a:solidFill>
                  <a:srgbClr val="172135"/>
                </a:solidFill>
                <a:latin typeface="Arial Narrow"/>
                <a:cs typeface="Arial Narrow"/>
              </a:rPr>
              <a:t>выполнять задания, назначенные </a:t>
            </a:r>
            <a:r>
              <a:rPr lang="ru-RU" sz="1600" spc="15" dirty="0" smtClean="0">
                <a:solidFill>
                  <a:srgbClr val="172135"/>
                </a:solidFill>
                <a:latin typeface="Arial Narrow"/>
                <a:cs typeface="Arial Narrow"/>
              </a:rPr>
              <a:t>учителем и принимать участие в онлайн-уроках, проводимых учителем для класса.</a:t>
            </a:r>
            <a:endParaRPr lang="ru-RU" sz="1600" spc="25" dirty="0">
              <a:solidFill>
                <a:srgbClr val="172135"/>
              </a:solidFill>
              <a:latin typeface="Arial Narrow"/>
              <a:cs typeface="Arial Narrow"/>
            </a:endParaRPr>
          </a:p>
          <a:p>
            <a:pPr marL="12700" marR="5080" algn="just">
              <a:lnSpc>
                <a:spcPct val="100000"/>
              </a:lnSpc>
              <a:spcBef>
                <a:spcPts val="1900"/>
              </a:spcBef>
            </a:pPr>
            <a:r>
              <a:rPr sz="1600" spc="4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Ученики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, </a:t>
            </a:r>
            <a:r>
              <a:rPr sz="1600" spc="35" dirty="0" err="1">
                <a:solidFill>
                  <a:srgbClr val="172135"/>
                </a:solidFill>
                <a:latin typeface="Arial Narrow"/>
                <a:cs typeface="Arial Narrow"/>
              </a:rPr>
              <a:t>осваивающие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ru-RU" sz="1600" spc="55" dirty="0" smtClean="0">
                <a:solidFill>
                  <a:srgbClr val="172135"/>
                </a:solidFill>
                <a:latin typeface="Arial Narrow"/>
                <a:cs typeface="Arial Narrow"/>
              </a:rPr>
              <a:t>образовательную </a:t>
            </a:r>
            <a:r>
              <a:rPr sz="1600" spc="5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программу</a:t>
            </a:r>
            <a:r>
              <a:rPr sz="1600" spc="5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65" dirty="0" err="1">
                <a:solidFill>
                  <a:srgbClr val="172135"/>
                </a:solidFill>
                <a:latin typeface="Arial Narrow"/>
                <a:cs typeface="Arial Narrow"/>
              </a:rPr>
              <a:t>по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4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индивидуальному</a:t>
            </a:r>
            <a:r>
              <a:rPr sz="1600" spc="45" dirty="0" smtClean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sz="1600" spc="6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учебному</a:t>
            </a:r>
            <a:r>
              <a:rPr sz="1600" spc="6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20" dirty="0">
                <a:solidFill>
                  <a:srgbClr val="172135"/>
                </a:solidFill>
                <a:latin typeface="Arial Narrow"/>
                <a:cs typeface="Arial Narrow"/>
              </a:rPr>
              <a:t>плану, </a:t>
            </a:r>
            <a:r>
              <a:rPr sz="1600" spc="45" dirty="0" err="1">
                <a:solidFill>
                  <a:srgbClr val="172135"/>
                </a:solidFill>
                <a:latin typeface="Arial Narrow"/>
                <a:cs typeface="Arial Narrow"/>
              </a:rPr>
              <a:t>продолжают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обучение</a:t>
            </a:r>
            <a:r>
              <a:rPr lang="ru-RU" sz="1600" spc="50" dirty="0" smtClean="0">
                <a:solidFill>
                  <a:srgbClr val="172135"/>
                </a:solidFill>
                <a:latin typeface="Arial Narrow"/>
                <a:cs typeface="Arial Narrow"/>
              </a:rPr>
              <a:t> в дистанционной форме</a:t>
            </a:r>
            <a:r>
              <a:rPr sz="1600" spc="35" dirty="0" smtClean="0">
                <a:solidFill>
                  <a:srgbClr val="172135"/>
                </a:solidFill>
                <a:latin typeface="Arial Narrow"/>
                <a:cs typeface="Arial Narrow"/>
              </a:rPr>
              <a:t>. </a:t>
            </a:r>
            <a:r>
              <a:rPr lang="ru-RU" sz="1600" spc="55" dirty="0" smtClean="0">
                <a:solidFill>
                  <a:srgbClr val="172135"/>
                </a:solidFill>
                <a:latin typeface="Arial Narrow"/>
                <a:cs typeface="Arial Narrow"/>
              </a:rPr>
              <a:t>Для них проводятся</a:t>
            </a:r>
            <a:r>
              <a:rPr sz="1600" spc="3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индивидуальные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консультации </a:t>
            </a:r>
            <a:r>
              <a:rPr sz="16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онлайн- или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офлайн-  режимах. </a:t>
            </a:r>
            <a:endParaRPr lang="ru-RU" sz="1600" spc="55" dirty="0" smtClean="0">
              <a:solidFill>
                <a:srgbClr val="172135"/>
              </a:solidFill>
              <a:latin typeface="Arial Narrow"/>
              <a:cs typeface="Arial Narrow"/>
            </a:endParaRPr>
          </a:p>
          <a:p>
            <a:pPr marL="12700" marR="5080" algn="ctr">
              <a:lnSpc>
                <a:spcPct val="100000"/>
              </a:lnSpc>
              <a:spcBef>
                <a:spcPts val="1900"/>
              </a:spcBef>
            </a:pPr>
            <a:r>
              <a:rPr lang="en-US" sz="16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2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72" y="117305"/>
            <a:ext cx="6376670" cy="312457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885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ВИДЕОКОНФЕРЕНЦИЯ</a:t>
            </a:r>
            <a:r>
              <a:rPr sz="2100" b="1" i="1" spc="7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100" dirty="0">
              <a:latin typeface="Arial"/>
              <a:cs typeface="Arial"/>
            </a:endParaRPr>
          </a:p>
          <a:p>
            <a:pPr marL="119380">
              <a:lnSpc>
                <a:spcPct val="100000"/>
              </a:lnSpc>
              <a:spcBef>
                <a:spcPts val="675"/>
              </a:spcBef>
            </a:pPr>
            <a:r>
              <a:rPr sz="1800" spc="-140" dirty="0">
                <a:solidFill>
                  <a:srgbClr val="2B3977"/>
                </a:solidFill>
                <a:latin typeface="Arial Black"/>
                <a:cs typeface="Arial Black"/>
              </a:rPr>
              <a:t>Проведение</a:t>
            </a:r>
            <a:r>
              <a:rPr sz="1800" spc="-3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видеоконференции</a:t>
            </a:r>
            <a:endParaRPr sz="1800" dirty="0">
              <a:latin typeface="Arial Black"/>
              <a:cs typeface="Arial Black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925"/>
              </a:spcBef>
            </a:pP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Подключиться </a:t>
            </a:r>
            <a:r>
              <a:rPr sz="1400" spc="10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 </a:t>
            </a:r>
            <a:r>
              <a:rPr sz="1400" spc="70" dirty="0" err="1">
                <a:solidFill>
                  <a:srgbClr val="2B3977"/>
                </a:solidFill>
                <a:latin typeface="Arial Narrow"/>
                <a:cs typeface="Arial Narrow"/>
              </a:rPr>
              <a:t>можно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4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в качеств участника или слушателя</a:t>
            </a:r>
            <a:r>
              <a:rPr sz="1400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r>
              <a:rPr sz="14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Участники</a:t>
            </a:r>
            <a:r>
              <a:rPr sz="14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могут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смотреть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слушать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выступление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ведущего,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общаться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онлайн,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используя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камеру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микрофон, </a:t>
            </a:r>
            <a:r>
              <a:rPr sz="1400" spc="-10" dirty="0">
                <a:solidFill>
                  <a:srgbClr val="2B3977"/>
                </a:solidFill>
                <a:latin typeface="Arial Narrow"/>
                <a:cs typeface="Arial Narrow"/>
              </a:rPr>
              <a:t>а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также</a:t>
            </a:r>
            <a:r>
              <a:rPr sz="1400" spc="3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общаться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чате.  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Слушатели</a:t>
            </a:r>
            <a:r>
              <a:rPr sz="1400" spc="3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могут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только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слушать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выступление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ведущего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общаться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чате.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Чтобы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войти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видеоконференцию,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нажмите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кнопку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«Начать»,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если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конференция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начата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кнопку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«Подключиться»,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если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конференция уже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идёт  </a:t>
            </a:r>
            <a:r>
              <a:rPr sz="1400" spc="20" dirty="0" err="1">
                <a:solidFill>
                  <a:srgbClr val="2B3977"/>
                </a:solidFill>
                <a:latin typeface="Arial Narrow"/>
                <a:cs typeface="Arial Narrow"/>
              </a:rPr>
              <a:t>онлайн</a:t>
            </a:r>
            <a:r>
              <a:rPr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r>
              <a:rPr lang="ru-RU"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Пользователь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создавший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видеоконференцию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автоматически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является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её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ведущим.</a:t>
            </a:r>
            <a:endParaRPr sz="1400" dirty="0">
              <a:latin typeface="Arial Narrow"/>
              <a:cs typeface="Arial Narrow"/>
            </a:endParaRPr>
          </a:p>
          <a:p>
            <a:pPr marL="36830" algn="just">
              <a:lnSpc>
                <a:spcPct val="100000"/>
              </a:lnSpc>
              <a:spcBef>
                <a:spcPts val="730"/>
              </a:spcBef>
            </a:pPr>
            <a:r>
              <a:rPr sz="1800" spc="-190" dirty="0">
                <a:solidFill>
                  <a:srgbClr val="2B3977"/>
                </a:solidFill>
                <a:latin typeface="Arial Black"/>
                <a:cs typeface="Arial Black"/>
              </a:rPr>
              <a:t>Возможности </a:t>
            </a:r>
            <a:r>
              <a:rPr sz="1800" spc="-105" dirty="0">
                <a:solidFill>
                  <a:srgbClr val="2B3977"/>
                </a:solidFill>
                <a:latin typeface="Arial Black"/>
                <a:cs typeface="Arial Black"/>
              </a:rPr>
              <a:t>ведущего</a:t>
            </a:r>
            <a:r>
              <a:rPr sz="1800" spc="-27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40" dirty="0">
                <a:solidFill>
                  <a:srgbClr val="2B3977"/>
                </a:solidFill>
                <a:latin typeface="Arial Black"/>
                <a:cs typeface="Arial Black"/>
              </a:rPr>
              <a:t>видеоконференции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8803" y="7654290"/>
            <a:ext cx="2970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2155" algn="l"/>
                <a:tab pos="1809750" algn="l"/>
                <a:tab pos="2110105" algn="l"/>
                <a:tab pos="2530475" algn="l"/>
              </a:tabLst>
            </a:pPr>
            <a:r>
              <a:rPr sz="1400" spc="-80" dirty="0">
                <a:solidFill>
                  <a:srgbClr val="2B3977"/>
                </a:solidFill>
                <a:latin typeface="Arial Narrow"/>
                <a:cs typeface="Arial Narrow"/>
              </a:rPr>
              <a:t>С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л</a:t>
            </a:r>
            <a:r>
              <a:rPr sz="1400" spc="-20" dirty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йд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пр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зе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н</a:t>
            </a:r>
            <a:r>
              <a:rPr sz="1400" spc="-55" dirty="0">
                <a:solidFill>
                  <a:srgbClr val="2B3977"/>
                </a:solidFill>
                <a:latin typeface="Arial Narrow"/>
                <a:cs typeface="Arial Narrow"/>
              </a:rPr>
              <a:t>т</a:t>
            </a:r>
            <a:r>
              <a:rPr sz="1400" spc="-20" dirty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ц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(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-55" dirty="0">
                <a:solidFill>
                  <a:srgbClr val="2B3977"/>
                </a:solidFill>
                <a:latin typeface="Arial Narrow"/>
                <a:cs typeface="Arial Narrow"/>
              </a:rPr>
              <a:t>т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о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м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ч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ис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л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8803" y="7846314"/>
            <a:ext cx="2970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пустые) </a:t>
            </a:r>
            <a:r>
              <a:rPr lang="ru-RU" sz="14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можно использовать </a:t>
            </a:r>
            <a:r>
              <a:rPr sz="1400" dirty="0" smtClean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качестве </a:t>
            </a:r>
            <a:r>
              <a:rPr sz="1400" spc="30" dirty="0" err="1">
                <a:solidFill>
                  <a:srgbClr val="2B3977"/>
                </a:solidFill>
                <a:latin typeface="Arial Narrow"/>
                <a:cs typeface="Arial Narrow"/>
              </a:rPr>
              <a:t>интерактивной</a:t>
            </a:r>
            <a:r>
              <a:rPr sz="1400" spc="1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6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доски</a:t>
            </a:r>
            <a:r>
              <a:rPr lang="ru-RU" sz="14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8803" y="8288656"/>
            <a:ext cx="2973070" cy="61491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</a:pPr>
            <a:r>
              <a:rPr lang="ru-RU" sz="14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40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случае использования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пустых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слайдов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презентации,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она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становится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аналогом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классной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доски и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может</a:t>
            </a:r>
            <a:r>
              <a:rPr sz="1400" spc="1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быть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8803" y="8839200"/>
            <a:ext cx="2971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  <a:tab pos="2077720" algn="l"/>
              </a:tabLst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использована	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для	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визуального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8803" y="8991600"/>
            <a:ext cx="2114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сопровождения</a:t>
            </a:r>
            <a:r>
              <a:rPr sz="1400" spc="-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объяснения.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219964"/>
            <a:ext cx="6858000" cy="337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3856990"/>
            <a:ext cx="1122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Просмотр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списка 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участников 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видеоконферен  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ции;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7076" y="5941009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575553"/>
            <a:ext cx="11220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В</a:t>
            </a: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лючени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е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	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и 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отключение</a:t>
            </a:r>
            <a:endParaRPr sz="1200">
              <a:latin typeface="Arial Narrow"/>
              <a:cs typeface="Arial Narrow"/>
            </a:endParaRPr>
          </a:p>
          <a:p>
            <a:pPr marL="62865">
              <a:lnSpc>
                <a:spcPct val="100000"/>
              </a:lnSpc>
            </a:pP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камер</a:t>
            </a:r>
            <a:endParaRPr sz="1200">
              <a:latin typeface="Arial Narrow"/>
              <a:cs typeface="Arial Narrow"/>
            </a:endParaRPr>
          </a:p>
          <a:p>
            <a:pPr marL="62865" marR="254000">
              <a:lnSpc>
                <a:spcPct val="100000"/>
              </a:lnSpc>
            </a:pP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ми</a:t>
            </a:r>
            <a:r>
              <a:rPr sz="1200" spc="45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55" dirty="0">
                <a:solidFill>
                  <a:srgbClr val="9E2C17"/>
                </a:solidFill>
                <a:latin typeface="Arial Narrow"/>
                <a:cs typeface="Arial Narrow"/>
              </a:rPr>
              <a:t>ро</a:t>
            </a:r>
            <a:r>
              <a:rPr sz="1200" spc="80" dirty="0">
                <a:solidFill>
                  <a:srgbClr val="9E2C17"/>
                </a:solidFill>
                <a:latin typeface="Arial Narrow"/>
                <a:cs typeface="Arial Narrow"/>
              </a:rPr>
              <a:t>ф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он</a:t>
            </a:r>
            <a:r>
              <a:rPr sz="1200" spc="15" dirty="0">
                <a:solidFill>
                  <a:srgbClr val="9E2C17"/>
                </a:solidFill>
                <a:latin typeface="Arial Narrow"/>
                <a:cs typeface="Arial Narrow"/>
              </a:rPr>
              <a:t>ов 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участников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9210" y="3489452"/>
            <a:ext cx="104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	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о</a:t>
            </a:r>
            <a:r>
              <a:rPr sz="1200" spc="-35" dirty="0">
                <a:solidFill>
                  <a:srgbClr val="9E2C17"/>
                </a:solidFill>
                <a:latin typeface="Arial Narrow"/>
                <a:cs typeface="Arial Narrow"/>
              </a:rPr>
              <a:t>т</a:t>
            </a: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лю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чение  </a:t>
            </a: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-20" dirty="0">
                <a:solidFill>
                  <a:srgbClr val="9E2C17"/>
                </a:solidFill>
                <a:latin typeface="Arial Narrow"/>
                <a:cs typeface="Arial Narrow"/>
              </a:rPr>
              <a:t>а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меры,</a:t>
            </a:r>
            <a:endParaRPr sz="1200">
              <a:latin typeface="Arial Narrow"/>
              <a:cs typeface="Arial Narrow"/>
            </a:endParaRPr>
          </a:p>
          <a:p>
            <a:pPr marL="62865">
              <a:lnSpc>
                <a:spcPct val="100000"/>
              </a:lnSpc>
              <a:tabLst>
                <a:tab pos="320675" algn="l"/>
              </a:tabLst>
            </a:pP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	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тра</a:t>
            </a:r>
            <a:r>
              <a:rPr sz="1200" spc="5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с</a:t>
            </a:r>
            <a:r>
              <a:rPr sz="1200" spc="-5" dirty="0">
                <a:solidFill>
                  <a:srgbClr val="9E2C17"/>
                </a:solidFill>
                <a:latin typeface="Arial Narrow"/>
                <a:cs typeface="Arial Narrow"/>
              </a:rPr>
              <a:t>л</a:t>
            </a:r>
            <a:r>
              <a:rPr sz="1200" spc="-10" dirty="0">
                <a:solidFill>
                  <a:srgbClr val="9E2C17"/>
                </a:solidFill>
                <a:latin typeface="Arial Narrow"/>
                <a:cs typeface="Arial Narrow"/>
              </a:rPr>
              <a:t>я</a:t>
            </a:r>
            <a:r>
              <a:rPr sz="1200" spc="45" dirty="0">
                <a:solidFill>
                  <a:srgbClr val="9E2C17"/>
                </a:solidFill>
                <a:latin typeface="Arial Narrow"/>
                <a:cs typeface="Arial Narrow"/>
              </a:rPr>
              <a:t>ц</a:t>
            </a:r>
            <a:r>
              <a:rPr sz="1200" spc="55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3954" y="3489452"/>
            <a:ext cx="865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Включение 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с</a:t>
            </a:r>
            <a:r>
              <a:rPr sz="1200" spc="60" dirty="0">
                <a:solidFill>
                  <a:srgbClr val="9E2C17"/>
                </a:solidFill>
                <a:latin typeface="Arial Narrow"/>
                <a:cs typeface="Arial Narrow"/>
              </a:rPr>
              <a:t>о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бствен</a:t>
            </a:r>
            <a:r>
              <a:rPr sz="1200" spc="55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ой  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микрофона 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экрана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8083" y="3203448"/>
            <a:ext cx="955675" cy="291465"/>
          </a:xfrm>
          <a:custGeom>
            <a:avLst/>
            <a:gdLst/>
            <a:ahLst/>
            <a:cxnLst/>
            <a:rect l="l" t="t" r="r" b="b"/>
            <a:pathLst>
              <a:path w="955675" h="291464">
                <a:moveTo>
                  <a:pt x="0" y="291084"/>
                </a:moveTo>
                <a:lnTo>
                  <a:pt x="955547" y="291084"/>
                </a:lnTo>
                <a:lnTo>
                  <a:pt x="955547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12700">
            <a:solidFill>
              <a:srgbClr val="9E2C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88585" y="3442461"/>
            <a:ext cx="177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Включение 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отключение  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записи</a:t>
            </a:r>
            <a:r>
              <a:rPr sz="1200" spc="5" dirty="0">
                <a:solidFill>
                  <a:srgbClr val="9E2C17"/>
                </a:solidFill>
                <a:latin typeface="Arial Narrow"/>
                <a:cs typeface="Arial Narrow"/>
              </a:rPr>
              <a:t>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видеоконференции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2590" y="5021960"/>
            <a:ext cx="101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Общение 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в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 </a:t>
            </a:r>
            <a:r>
              <a:rPr sz="1200" spc="-5" dirty="0">
                <a:solidFill>
                  <a:srgbClr val="9E2C17"/>
                </a:solidFill>
                <a:latin typeface="Arial Narrow"/>
                <a:cs typeface="Arial Narrow"/>
              </a:rPr>
              <a:t>чате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63896" y="3230879"/>
            <a:ext cx="325120" cy="230504"/>
          </a:xfrm>
          <a:custGeom>
            <a:avLst/>
            <a:gdLst/>
            <a:ahLst/>
            <a:cxnLst/>
            <a:rect l="l" t="t" r="r" b="b"/>
            <a:pathLst>
              <a:path w="325120" h="230504">
                <a:moveTo>
                  <a:pt x="0" y="230124"/>
                </a:moveTo>
                <a:lnTo>
                  <a:pt x="324612" y="230124"/>
                </a:lnTo>
                <a:lnTo>
                  <a:pt x="324612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ln w="12700">
            <a:solidFill>
              <a:srgbClr val="9E2C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15005" y="5103367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3482" y="5469382"/>
            <a:ext cx="102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6844" y="5103367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Добавление  демонстрация  презентаций  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других</a:t>
            </a:r>
            <a:r>
              <a:rPr sz="1200" spc="-15" dirty="0">
                <a:solidFill>
                  <a:srgbClr val="9E2C17"/>
                </a:solidFill>
                <a:latin typeface="Arial Narrow"/>
                <a:cs typeface="Arial Narrow"/>
              </a:rPr>
              <a:t> </a:t>
            </a:r>
            <a:r>
              <a:rPr sz="1200" spc="10" dirty="0">
                <a:solidFill>
                  <a:srgbClr val="9E2C17"/>
                </a:solidFill>
                <a:latin typeface="Arial Narrow"/>
                <a:cs typeface="Arial Narrow"/>
              </a:rPr>
              <a:t>материалов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73757" y="6026658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П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ров</a:t>
            </a:r>
            <a:r>
              <a:rPr sz="1200" spc="5" dirty="0">
                <a:solidFill>
                  <a:srgbClr val="9E2C17"/>
                </a:solidFill>
                <a:latin typeface="Arial Narrow"/>
                <a:cs typeface="Arial Narrow"/>
              </a:rPr>
              <a:t>е</a:t>
            </a:r>
            <a:r>
              <a:rPr sz="1200" spc="55" dirty="0">
                <a:solidFill>
                  <a:srgbClr val="9E2C17"/>
                </a:solidFill>
                <a:latin typeface="Arial Narrow"/>
                <a:cs typeface="Arial Narrow"/>
              </a:rPr>
              <a:t>д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ен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ие 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опросов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75816" y="6106667"/>
            <a:ext cx="4960620" cy="542925"/>
          </a:xfrm>
          <a:custGeom>
            <a:avLst/>
            <a:gdLst/>
            <a:ahLst/>
            <a:cxnLst/>
            <a:rect l="l" t="t" r="r" b="b"/>
            <a:pathLst>
              <a:path w="4960620" h="542925">
                <a:moveTo>
                  <a:pt x="0" y="268224"/>
                </a:moveTo>
                <a:lnTo>
                  <a:pt x="297179" y="268224"/>
                </a:lnTo>
                <a:lnTo>
                  <a:pt x="297179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  <a:path w="4960620" h="542925">
                <a:moveTo>
                  <a:pt x="3863340" y="542544"/>
                </a:moveTo>
                <a:lnTo>
                  <a:pt x="4960620" y="542544"/>
                </a:lnTo>
                <a:lnTo>
                  <a:pt x="4960620" y="274320"/>
                </a:lnTo>
                <a:lnTo>
                  <a:pt x="3863340" y="274320"/>
                </a:lnTo>
                <a:lnTo>
                  <a:pt x="3863340" y="542544"/>
                </a:lnTo>
                <a:close/>
              </a:path>
            </a:pathLst>
          </a:custGeom>
          <a:ln w="12700">
            <a:solidFill>
              <a:srgbClr val="9E2C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84903" y="5934583"/>
            <a:ext cx="189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  <a:tabLst>
                <a:tab pos="847725" algn="l"/>
                <a:tab pos="1235075" algn="l"/>
                <a:tab pos="1584325" algn="l"/>
              </a:tabLst>
            </a:pP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з</a:t>
            </a:r>
            <a:r>
              <a:rPr sz="1200" spc="45" dirty="0">
                <a:solidFill>
                  <a:srgbClr val="9E2C17"/>
                </a:solidFill>
                <a:latin typeface="Arial Narrow"/>
                <a:cs typeface="Arial Narrow"/>
              </a:rPr>
              <a:t>ме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ени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е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	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внеш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е</a:t>
            </a:r>
            <a:r>
              <a:rPr sz="1200" spc="-15" dirty="0">
                <a:solidFill>
                  <a:srgbClr val="9E2C17"/>
                </a:solidFill>
                <a:latin typeface="Arial Narrow"/>
                <a:cs typeface="Arial Narrow"/>
              </a:rPr>
              <a:t>г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о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	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в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r>
              <a:rPr sz="1200" spc="80" dirty="0">
                <a:solidFill>
                  <a:srgbClr val="9E2C17"/>
                </a:solidFill>
                <a:latin typeface="Arial Narrow"/>
                <a:cs typeface="Arial Narrow"/>
              </a:rPr>
              <a:t>д</a:t>
            </a:r>
            <a:r>
              <a:rPr sz="1200" spc="-10" dirty="0">
                <a:solidFill>
                  <a:srgbClr val="9E2C17"/>
                </a:solidFill>
                <a:latin typeface="Arial Narrow"/>
                <a:cs typeface="Arial Narrow"/>
              </a:rPr>
              <a:t>а  </a:t>
            </a:r>
            <a:r>
              <a:rPr sz="1200" spc="6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он</a:t>
            </a:r>
            <a:r>
              <a:rPr sz="1200" spc="85" dirty="0">
                <a:solidFill>
                  <a:srgbClr val="9E2C17"/>
                </a:solidFill>
                <a:latin typeface="Arial Narrow"/>
                <a:cs typeface="Arial Narrow"/>
              </a:rPr>
              <a:t>ф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ере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45" dirty="0">
                <a:solidFill>
                  <a:srgbClr val="9E2C17"/>
                </a:solidFill>
                <a:latin typeface="Arial Narrow"/>
                <a:cs typeface="Arial Narrow"/>
              </a:rPr>
              <a:t>ци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,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	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ра</a:t>
            </a:r>
            <a:r>
              <a:rPr sz="1200" spc="15" dirty="0">
                <a:solidFill>
                  <a:srgbClr val="9E2C17"/>
                </a:solidFill>
                <a:latin typeface="Arial Narrow"/>
                <a:cs typeface="Arial Narrow"/>
              </a:rPr>
              <a:t>с</a:t>
            </a: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10" dirty="0">
                <a:solidFill>
                  <a:srgbClr val="9E2C17"/>
                </a:solidFill>
                <a:latin typeface="Arial Narrow"/>
                <a:cs typeface="Arial Narrow"/>
              </a:rPr>
              <a:t>л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а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д</a:t>
            </a:r>
            <a:r>
              <a:rPr sz="1200" spc="65" dirty="0">
                <a:solidFill>
                  <a:srgbClr val="9E2C17"/>
                </a:solidFill>
                <a:latin typeface="Arial Narrow"/>
                <a:cs typeface="Arial Narrow"/>
              </a:rPr>
              <a:t>ки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5195" y="6300342"/>
            <a:ext cx="316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9E2C17"/>
                </a:solidFill>
                <a:latin typeface="Arial Narrow"/>
                <a:cs typeface="Arial Narrow"/>
              </a:rPr>
              <a:t>о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к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он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772" y="6653250"/>
            <a:ext cx="2359660" cy="6902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b="1" spc="-105" dirty="0">
                <a:solidFill>
                  <a:srgbClr val="2B3977"/>
                </a:solidFill>
                <a:latin typeface="Arial"/>
                <a:cs typeface="Arial"/>
              </a:rPr>
              <a:t>Участники и </a:t>
            </a:r>
            <a:r>
              <a:rPr sz="1400" b="1" spc="-120" dirty="0">
                <a:solidFill>
                  <a:srgbClr val="2B3977"/>
                </a:solidFill>
                <a:latin typeface="Arial"/>
                <a:cs typeface="Arial"/>
              </a:rPr>
              <a:t>слушатели</a:t>
            </a:r>
            <a:r>
              <a:rPr sz="1400" b="1" spc="-3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2B3977"/>
                </a:solidFill>
                <a:latin typeface="Arial"/>
                <a:cs typeface="Arial"/>
              </a:rPr>
              <a:t>могут</a:t>
            </a:r>
            <a:r>
              <a:rPr sz="1400" spc="-85" dirty="0">
                <a:solidFill>
                  <a:srgbClr val="2B3977"/>
                </a:solidFill>
                <a:latin typeface="Arial Narrow"/>
                <a:cs typeface="Arial Narrow"/>
              </a:rPr>
              <a:t>:</a:t>
            </a:r>
            <a:endParaRPr sz="1400" dirty="0">
              <a:latin typeface="Arial Narrow"/>
              <a:cs typeface="Arial Narrow"/>
            </a:endParaRPr>
          </a:p>
          <a:p>
            <a:pPr marL="62865" marR="279400" indent="-50800">
              <a:lnSpc>
                <a:spcPct val="100000"/>
              </a:lnSpc>
              <a:spcBef>
                <a:spcPts val="95"/>
              </a:spcBef>
              <a:tabLst>
                <a:tab pos="1570355" algn="l"/>
              </a:tabLst>
            </a:pPr>
            <a:r>
              <a:rPr sz="1400" spc="85" dirty="0">
                <a:solidFill>
                  <a:srgbClr val="2B3977"/>
                </a:solidFill>
                <a:latin typeface="Arial Narrow"/>
                <a:cs typeface="Arial Narrow"/>
              </a:rPr>
              <a:t>-</a:t>
            </a:r>
            <a:r>
              <a:rPr sz="1400" spc="-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просм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ат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рив</a:t>
            </a:r>
            <a:r>
              <a:rPr sz="1400" spc="-15" dirty="0">
                <a:solidFill>
                  <a:srgbClr val="2B3977"/>
                </a:solidFill>
                <a:latin typeface="Arial Narrow"/>
                <a:cs typeface="Arial Narrow"/>
              </a:rPr>
              <a:t>ать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спи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с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о</a:t>
            </a:r>
            <a:r>
              <a:rPr sz="1400" spc="75" dirty="0">
                <a:solidFill>
                  <a:srgbClr val="2B3977"/>
                </a:solidFill>
                <a:latin typeface="Arial Narrow"/>
                <a:cs typeface="Arial Narrow"/>
              </a:rPr>
              <a:t>к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49092" y="6890384"/>
            <a:ext cx="827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участников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8772" y="7329296"/>
            <a:ext cx="3286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  <a:tabLst>
                <a:tab pos="957580" algn="l"/>
                <a:tab pos="1240790" algn="l"/>
                <a:tab pos="2163445" algn="l"/>
                <a:tab pos="3183255" algn="l"/>
              </a:tabLst>
            </a:pPr>
            <a:r>
              <a:rPr sz="1400" spc="85" dirty="0">
                <a:solidFill>
                  <a:srgbClr val="2B3977"/>
                </a:solidFill>
                <a:latin typeface="Arial Narrow"/>
                <a:cs typeface="Arial Narrow"/>
              </a:rPr>
              <a:t>-</a:t>
            </a:r>
            <a:r>
              <a:rPr sz="1400" spc="-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к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л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ю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-15" dirty="0">
                <a:solidFill>
                  <a:srgbClr val="2B3977"/>
                </a:solidFill>
                <a:latin typeface="Arial Narrow"/>
                <a:cs typeface="Arial Narrow"/>
              </a:rPr>
              <a:t>ть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от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к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л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ю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-15" dirty="0">
                <a:solidFill>
                  <a:srgbClr val="2B3977"/>
                </a:solidFill>
                <a:latin typeface="Arial Narrow"/>
                <a:cs typeface="Arial Narrow"/>
              </a:rPr>
              <a:t>ть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б</a:t>
            </a:r>
            <a:r>
              <a:rPr sz="1400" spc="80" dirty="0">
                <a:solidFill>
                  <a:srgbClr val="2B3977"/>
                </a:solidFill>
                <a:latin typeface="Arial Narrow"/>
                <a:cs typeface="Arial Narrow"/>
              </a:rPr>
              <a:t>-</a:t>
            </a:r>
            <a:r>
              <a:rPr sz="1400" spc="90" dirty="0">
                <a:solidFill>
                  <a:srgbClr val="2B3977"/>
                </a:solidFill>
                <a:latin typeface="Arial Narrow"/>
                <a:cs typeface="Arial Narrow"/>
              </a:rPr>
              <a:t>к</a:t>
            </a:r>
            <a:r>
              <a:rPr sz="1400" spc="-20" dirty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м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р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микрофон;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8772" y="7769732"/>
            <a:ext cx="328993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06045" algn="l"/>
              </a:tabLst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включать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выключать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запись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видеоконференции;</a:t>
            </a:r>
            <a:endParaRPr sz="1400" dirty="0">
              <a:latin typeface="Arial Narrow"/>
              <a:cs typeface="Arial Narrow"/>
            </a:endParaRPr>
          </a:p>
          <a:p>
            <a:pPr marL="62865" marR="5080" indent="-5080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06045" algn="l"/>
              </a:tabLst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просматривать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трансляцию  презентаций,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действий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</a:t>
            </a:r>
            <a:r>
              <a:rPr sz="1400" spc="3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интерактивной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доске,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трансляцию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рабочего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стола;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8772" y="8860637"/>
            <a:ext cx="3288029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5080" indent="-50800" algn="just">
              <a:lnSpc>
                <a:spcPct val="100000"/>
              </a:lnSpc>
              <a:spcBef>
                <a:spcPts val="105"/>
              </a:spcBef>
            </a:pPr>
            <a:r>
              <a:rPr sz="1400" spc="85" dirty="0" smtClean="0">
                <a:solidFill>
                  <a:srgbClr val="2B3977"/>
                </a:solidFill>
                <a:latin typeface="Arial Narrow"/>
                <a:cs typeface="Arial Narrow"/>
              </a:rPr>
              <a:t>-</a:t>
            </a:r>
            <a:r>
              <a:rPr sz="14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общаться</a:t>
            </a:r>
            <a:r>
              <a:rPr sz="14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</a:t>
            </a:r>
            <a:r>
              <a:rPr sz="1400" spc="4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пользователями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чате 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(возможно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общение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общем и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приватном 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чатах);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8772" y="9515043"/>
            <a:ext cx="32471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использовать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функцию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«поднять</a:t>
            </a:r>
            <a:r>
              <a:rPr sz="1400" spc="-9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5" dirty="0" err="1">
                <a:solidFill>
                  <a:srgbClr val="2B3977"/>
                </a:solidFill>
                <a:latin typeface="Arial Narrow"/>
                <a:cs typeface="Arial Narrow"/>
              </a:rPr>
              <a:t>руку</a:t>
            </a:r>
            <a:r>
              <a:rPr sz="14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»</a:t>
            </a:r>
            <a:r>
              <a:rPr lang="ru-RU" sz="14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9447" y="7188200"/>
            <a:ext cx="1884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2B3977"/>
                </a:solidFill>
                <a:latin typeface="Arial Black"/>
                <a:cs typeface="Arial Black"/>
              </a:rPr>
              <a:t>Полезный</a:t>
            </a:r>
            <a:r>
              <a:rPr sz="1800" spc="-4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60" dirty="0">
                <a:solidFill>
                  <a:srgbClr val="2B3977"/>
                </a:solidFill>
                <a:latin typeface="Arial Black"/>
                <a:cs typeface="Arial Black"/>
              </a:rPr>
              <a:t>совет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20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207" y="-76200"/>
            <a:ext cx="6866207" cy="75982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885"/>
              </a:spcBef>
            </a:pPr>
            <a:r>
              <a:rPr lang="ru-RU" sz="2100" b="1" i="1" spc="95" dirty="0" smtClean="0">
                <a:solidFill>
                  <a:srgbClr val="2B3977"/>
                </a:solidFill>
                <a:latin typeface="Arial"/>
                <a:cs typeface="Arial"/>
              </a:rPr>
              <a:t>АЛТЬТЕРНАТИВНЫЕ СИСТЕМЫ ОРГАНИЗАЦИИ ВИДЕОКОНФЕРЕНЦИЙ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759" y="1066800"/>
            <a:ext cx="6876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Roboto"/>
                <a:ea typeface="Roboto"/>
                <a:cs typeface="Roboto"/>
                <a:sym typeface="Roboto"/>
              </a:rPr>
              <a:t>Сервис </a:t>
            </a: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Hangouts Meet (</a:t>
            </a:r>
            <a:r>
              <a:rPr lang="en-US" sz="2000" b="1" dirty="0" smtClean="0">
                <a:latin typeface="Roboto"/>
                <a:ea typeface="Roboto"/>
                <a:cs typeface="Roboto"/>
                <a:sym typeface="Roboto"/>
              </a:rPr>
              <a:t>Google)</a:t>
            </a:r>
            <a:r>
              <a:rPr lang="en-US" sz="2000" b="1" u="sng" dirty="0">
                <a:solidFill>
                  <a:srgbClr val="FFFF00"/>
                </a:solidFill>
                <a:hlinkClick r:id="rId2"/>
              </a:rPr>
              <a:t> https://gsuite.google.ru/intl/ru/products/meet</a:t>
            </a:r>
            <a:r>
              <a:rPr lang="en-US" sz="2000" b="1" u="sng" dirty="0" smtClean="0">
                <a:solidFill>
                  <a:srgbClr val="FFFF00"/>
                </a:solidFill>
                <a:hlinkClick r:id="rId2"/>
              </a:rPr>
              <a:t>/</a:t>
            </a:r>
            <a:endParaRPr lang="en-US" sz="2000" b="1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4" y="1868031"/>
            <a:ext cx="6835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До 1 июля 2020 года </a:t>
            </a:r>
            <a:r>
              <a:rPr lang="ru-RU" sz="2000" dirty="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открыл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бесплатный доступ к расширенным корпоративным функциям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Hangouts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Meet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для всех клиентов G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Suite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и G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Suite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for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Education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во всем мире. Можно организовывать видеоконференции</a:t>
            </a:r>
            <a:r>
              <a:rPr lang="ru-RU" sz="2000" b="1" dirty="0">
                <a:latin typeface="Roboto"/>
                <a:ea typeface="Roboto"/>
                <a:cs typeface="Roboto"/>
                <a:sym typeface="Roboto"/>
              </a:rPr>
              <a:t> на 250 участников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, записывать их и сохранять в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Google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>
                <a:latin typeface="Roboto"/>
                <a:ea typeface="Roboto"/>
                <a:cs typeface="Roboto"/>
                <a:sym typeface="Roboto"/>
              </a:rPr>
              <a:t>Drive</a:t>
            </a:r>
            <a:r>
              <a:rPr lang="ru-RU" sz="2000" dirty="0">
                <a:latin typeface="Roboto"/>
                <a:ea typeface="Roboto"/>
                <a:cs typeface="Roboto"/>
                <a:sym typeface="Roboto"/>
              </a:rPr>
              <a:t>, делать </a:t>
            </a:r>
            <a:r>
              <a:rPr lang="ru-RU" sz="2000" b="1" dirty="0">
                <a:latin typeface="Roboto"/>
                <a:ea typeface="Roboto"/>
                <a:cs typeface="Roboto"/>
                <a:sym typeface="Roboto"/>
              </a:rPr>
              <a:t>прямые трансляции с аудиторией до 100 тысяч зрителей</a:t>
            </a:r>
            <a:r>
              <a:rPr lang="ru-RU" sz="2000" b="1" dirty="0" smtClean="0"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73" y="4267200"/>
            <a:ext cx="6835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latin typeface="Roboto"/>
                <a:ea typeface="Roboto"/>
                <a:cs typeface="Roboto"/>
                <a:sym typeface="Roboto"/>
              </a:rPr>
              <a:t>TrueConf</a:t>
            </a:r>
            <a:endParaRPr lang="en-US" sz="2000" b="1" dirty="0" smtClean="0"/>
          </a:p>
          <a:p>
            <a:pPr lvl="0" algn="ctr"/>
            <a:r>
              <a:rPr lang="en-US" sz="2000" b="1" u="sng" dirty="0" smtClean="0">
                <a:hlinkClick r:id="rId4"/>
              </a:rPr>
              <a:t>https://trueconf.ru/</a:t>
            </a:r>
            <a:endParaRPr lang="en-US" sz="2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74" y="4953000"/>
            <a:ext cx="6835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 smtClean="0">
                <a:latin typeface="Roboto"/>
                <a:ea typeface="Roboto"/>
                <a:cs typeface="Roboto"/>
                <a:sym typeface="Roboto"/>
              </a:rPr>
              <a:t>TrueConf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бесплатно предоставил до конца учебного года свой продукт для видеоконференцсвязи </a:t>
            </a:r>
            <a:r>
              <a:rPr lang="ru-RU" sz="2000" dirty="0" err="1" smtClean="0">
                <a:latin typeface="Roboto"/>
                <a:ea typeface="Roboto"/>
                <a:cs typeface="Roboto"/>
                <a:sym typeface="Roboto"/>
              </a:rPr>
              <a:t>TrueConf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 smtClean="0">
                <a:latin typeface="Roboto"/>
                <a:ea typeface="Roboto"/>
                <a:cs typeface="Roboto"/>
                <a:sym typeface="Roboto"/>
              </a:rPr>
              <a:t>Server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всем образовательным учреждениям России. </a:t>
            </a:r>
            <a:r>
              <a:rPr lang="ru-RU" sz="2000" dirty="0" smtClean="0"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За 15 минут можно развернуть сервер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и организовать дистанционное обучение </a:t>
            </a:r>
            <a:r>
              <a:rPr lang="ru-RU" sz="2000" b="1" dirty="0" smtClean="0">
                <a:latin typeface="Roboto"/>
                <a:ea typeface="Roboto"/>
                <a:cs typeface="Roboto"/>
                <a:sym typeface="Roboto"/>
              </a:rPr>
              <a:t>1000 онлайн-пользователей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. А с сегодняшнего дня аналогичное предложение </a:t>
            </a:r>
            <a:r>
              <a:rPr lang="ru-RU" sz="2000" dirty="0" smtClean="0"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действует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и для всех прочих </a:t>
            </a:r>
            <a:r>
              <a:rPr lang="ru-RU" sz="2000" dirty="0" err="1" smtClean="0">
                <a:latin typeface="Roboto"/>
                <a:ea typeface="Roboto"/>
                <a:cs typeface="Roboto"/>
                <a:sym typeface="Roboto"/>
              </a:rPr>
              <a:t>необразовательных</a:t>
            </a: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 организаций.</a:t>
            </a:r>
            <a:endParaRPr lang="ru-RU"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760" y="8047672"/>
            <a:ext cx="687675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С подробной </a:t>
            </a:r>
            <a:r>
              <a:rPr lang="ru-RU" sz="1740" dirty="0" err="1">
                <a:latin typeface="Roboto" charset="0"/>
                <a:ea typeface="Roboto" charset="0"/>
                <a:cs typeface="Times New Roman" panose="02020603050405020304" pitchFamily="18" charset="0"/>
              </a:rPr>
              <a:t>видеоинструкцией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 по настройке </a:t>
            </a:r>
            <a:r>
              <a:rPr lang="ru-RU" sz="1740" dirty="0" err="1">
                <a:latin typeface="Roboto" charset="0"/>
                <a:ea typeface="Roboto" charset="0"/>
                <a:cs typeface="Times New Roman" panose="02020603050405020304" pitchFamily="18" charset="0"/>
              </a:rPr>
              <a:t>видеокнференций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 посредствам альтернативных систем организаций видеоконференций можно ознакомится по ссылке </a:t>
            </a:r>
            <a:r>
              <a:rPr lang="en-US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https://mob-edu-distant.bitrix24.site/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, а также </a:t>
            </a:r>
            <a:r>
              <a:rPr lang="en-US" sz="1740" dirty="0">
                <a:latin typeface="Roboto" charset="0"/>
                <a:ea typeface="Roboto" charset="0"/>
                <a:cs typeface="Times New Roman" pitchFamily="18" charset="0"/>
              </a:rPr>
              <a:t>https://</a:t>
            </a:r>
            <a:r>
              <a:rPr lang="en-US" sz="1740" dirty="0" smtClean="0">
                <a:latin typeface="Roboto" charset="0"/>
                <a:ea typeface="Roboto" charset="0"/>
                <a:cs typeface="Times New Roman" pitchFamily="18" charset="0"/>
              </a:rPr>
              <a:t>www.youtube.com/channel/UCBThpm2jWYPrMzEawsxcH7g</a:t>
            </a:r>
            <a:r>
              <a:rPr lang="ru-RU" sz="174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21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620000"/>
            <a:ext cx="6835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Roboto"/>
                <a:ea typeface="Roboto"/>
                <a:cs typeface="Roboto"/>
                <a:sym typeface="Roboto"/>
              </a:rPr>
              <a:t>ПОЛЕЗНЫЙ СОВЕТ</a:t>
            </a:r>
            <a:endParaRPr lang="en-US" sz="20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0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207" y="-76200"/>
            <a:ext cx="6866207" cy="75982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885"/>
              </a:spcBef>
            </a:pPr>
            <a:r>
              <a:rPr lang="ru-RU" sz="2100" b="1" i="1" spc="95" dirty="0" smtClean="0">
                <a:solidFill>
                  <a:srgbClr val="2B3977"/>
                </a:solidFill>
                <a:latin typeface="Arial"/>
                <a:cs typeface="Arial"/>
              </a:rPr>
              <a:t>АЛТЬТЕРНАТИВНЫЕ СИСТЕМЫ ОРГАНИЗАЦИИ ВИДЕОКОНФЕРЕНЦИЙ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759" y="685800"/>
            <a:ext cx="6876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atin typeface="Roboto" charset="0"/>
                <a:ea typeface="Roboto" charset="0"/>
              </a:rPr>
              <a:t>Skype</a:t>
            </a:r>
            <a:endParaRPr lang="ru-RU" sz="2000" b="1" dirty="0" smtClean="0">
              <a:latin typeface="Roboto" charset="0"/>
              <a:ea typeface="Roboto" charset="0"/>
            </a:endParaRPr>
          </a:p>
          <a:p>
            <a:pPr algn="ctr"/>
            <a:r>
              <a:rPr lang="en-US" sz="2000" b="1" u="sng" dirty="0">
                <a:latin typeface="Roboto" charset="0"/>
                <a:ea typeface="Roboto" charset="0"/>
                <a:hlinkClick r:id="rId2"/>
              </a:rPr>
              <a:t>https://www.skype.com/ru/</a:t>
            </a:r>
            <a:endParaRPr lang="en-US" sz="2000" b="1" u="sng" dirty="0">
              <a:latin typeface="Roboto" charset="0"/>
              <a:ea typeface="Roboto" charset="0"/>
            </a:endParaRPr>
          </a:p>
          <a:p>
            <a:pPr lvl="0" algn="ctr"/>
            <a:endParaRPr lang="en-US" sz="2000" b="1" dirty="0">
              <a:latin typeface="Roboto" charset="0"/>
              <a:ea typeface="Roboto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4" y="1371600"/>
            <a:ext cx="6835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На групповые </a:t>
            </a:r>
            <a:r>
              <a:rPr lang="ru-RU" dirty="0" err="1">
                <a:latin typeface="Roboto"/>
                <a:ea typeface="Roboto"/>
                <a:cs typeface="Roboto"/>
                <a:sym typeface="Roboto"/>
              </a:rPr>
              <a:t>видеозвонки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распространяются Ограничения на использование с целью предотвращения злоупотреблений: </a:t>
            </a: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не более 100 часов групповой видеосвязи в месяц, не более 10 часов в день и не более 4 часов на каждый групповой </a:t>
            </a:r>
            <a:r>
              <a:rPr lang="ru-RU" b="1" dirty="0" err="1">
                <a:latin typeface="Roboto"/>
                <a:ea typeface="Roboto"/>
                <a:cs typeface="Roboto"/>
                <a:sym typeface="Roboto"/>
              </a:rPr>
              <a:t>видеозвонок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. После того как эти лимиты будут исчерпаны, функция видеосвязи будет отключена, а текущий </a:t>
            </a:r>
            <a:r>
              <a:rPr lang="ru-RU" dirty="0" err="1">
                <a:latin typeface="Roboto"/>
                <a:ea typeface="Roboto"/>
                <a:cs typeface="Roboto"/>
                <a:sym typeface="Roboto"/>
              </a:rPr>
              <a:t>видеозвонок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станет обычным голосовым звонком. Если кто-либо из участников группового </a:t>
            </a:r>
            <a:r>
              <a:rPr lang="ru-RU" dirty="0" err="1">
                <a:latin typeface="Roboto"/>
                <a:ea typeface="Roboto"/>
                <a:cs typeface="Roboto"/>
                <a:sym typeface="Roboto"/>
              </a:rPr>
              <a:t>видеозвонка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 использует версию Программного обеспечения для коммуникационного обмена через Интернет, не поддерживающую групповые </a:t>
            </a:r>
            <a:r>
              <a:rPr lang="ru-RU" dirty="0" err="1">
                <a:latin typeface="Roboto"/>
                <a:ea typeface="Roboto"/>
                <a:cs typeface="Roboto"/>
                <a:sym typeface="Roboto"/>
              </a:rPr>
              <a:t>видеозвонки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, для такого участника групповой звонок будет голосовым. </a:t>
            </a: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Количество участников группового </a:t>
            </a:r>
            <a:r>
              <a:rPr lang="ru-RU" b="1" dirty="0" err="1">
                <a:latin typeface="Roboto"/>
                <a:ea typeface="Roboto"/>
                <a:cs typeface="Roboto"/>
                <a:sym typeface="Roboto"/>
              </a:rPr>
              <a:t>видеозвонка</a:t>
            </a:r>
            <a:r>
              <a:rPr lang="ru-RU" b="1" dirty="0">
                <a:latin typeface="Roboto"/>
                <a:ea typeface="Roboto"/>
                <a:cs typeface="Roboto"/>
                <a:sym typeface="Roboto"/>
              </a:rPr>
              <a:t>: от 3 до 50 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(в зависимости от устройства и системных требований).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73" y="5410200"/>
            <a:ext cx="6835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Roboto" charset="0"/>
                <a:ea typeface="Roboto" charset="0"/>
              </a:rPr>
              <a:t>Прямые трансляции на </a:t>
            </a:r>
            <a:r>
              <a:rPr lang="en-US" sz="2000" b="1" dirty="0">
                <a:latin typeface="Roboto" charset="0"/>
                <a:ea typeface="Roboto" charset="0"/>
              </a:rPr>
              <a:t>YouTube</a:t>
            </a:r>
          </a:p>
          <a:p>
            <a:pPr lvl="0" algn="ctr"/>
            <a:r>
              <a:rPr lang="en-US" sz="2000" b="1" u="sng" dirty="0">
                <a:latin typeface="Roboto" charset="0"/>
                <a:ea typeface="Roboto" charset="0"/>
                <a:hlinkClick r:id="rId3"/>
              </a:rPr>
              <a:t>https://support.google.com/youtube/answer/9227509?hl=ru&amp;ref_topic=9257984</a:t>
            </a:r>
            <a:endParaRPr lang="en-US" sz="2000" b="1" u="sng" dirty="0">
              <a:latin typeface="Roboto" charset="0"/>
              <a:ea typeface="Roboto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760" y="8047672"/>
            <a:ext cx="687675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С подробной </a:t>
            </a:r>
            <a:r>
              <a:rPr lang="ru-RU" sz="1740" dirty="0" err="1">
                <a:latin typeface="Roboto" charset="0"/>
                <a:ea typeface="Roboto" charset="0"/>
                <a:cs typeface="Times New Roman" panose="02020603050405020304" pitchFamily="18" charset="0"/>
              </a:rPr>
              <a:t>видеоинструкцией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 по настройке </a:t>
            </a:r>
            <a:r>
              <a:rPr lang="ru-RU" sz="1740" dirty="0" err="1">
                <a:latin typeface="Roboto" charset="0"/>
                <a:ea typeface="Roboto" charset="0"/>
                <a:cs typeface="Times New Roman" panose="02020603050405020304" pitchFamily="18" charset="0"/>
              </a:rPr>
              <a:t>видеокнференций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 посредствам альтернативных систем организаций видеоконференций можно ознакомится по ссылке </a:t>
            </a:r>
            <a:r>
              <a:rPr lang="en-US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https://mob-edu-distant.bitrix24.site/</a:t>
            </a:r>
            <a:r>
              <a:rPr lang="ru-RU" sz="1740" dirty="0">
                <a:latin typeface="Roboto" charset="0"/>
                <a:ea typeface="Roboto" charset="0"/>
                <a:cs typeface="Times New Roman" panose="02020603050405020304" pitchFamily="18" charset="0"/>
              </a:rPr>
              <a:t>, а также </a:t>
            </a:r>
            <a:r>
              <a:rPr lang="en-US" sz="1740" dirty="0">
                <a:latin typeface="Roboto" charset="0"/>
                <a:ea typeface="Roboto" charset="0"/>
                <a:cs typeface="Times New Roman" pitchFamily="18" charset="0"/>
              </a:rPr>
              <a:t>https://</a:t>
            </a:r>
            <a:r>
              <a:rPr lang="en-US" sz="1740" dirty="0" smtClean="0">
                <a:latin typeface="Roboto" charset="0"/>
                <a:ea typeface="Roboto" charset="0"/>
                <a:cs typeface="Times New Roman" pitchFamily="18" charset="0"/>
              </a:rPr>
              <a:t>www.youtube.com/channel/UCBThpm2jWYPrMzEawsxcH7g</a:t>
            </a:r>
            <a:r>
              <a:rPr lang="ru-RU" sz="174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22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761" y="6444734"/>
            <a:ext cx="6876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Удобный способ общаться со зрителями в режиме реального времени. Например, можно устраивать для аудитории игровые </a:t>
            </a:r>
            <a:r>
              <a:rPr lang="ru-RU" dirty="0" err="1">
                <a:latin typeface="Roboto"/>
                <a:ea typeface="Roboto"/>
                <a:cs typeface="Roboto"/>
                <a:sym typeface="Roboto"/>
              </a:rPr>
              <a:t>стримы</a:t>
            </a: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, проводить онлайн-семинары или отвечать на вопросы.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20000"/>
            <a:ext cx="6835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Roboto"/>
                <a:ea typeface="Roboto"/>
                <a:cs typeface="Roboto"/>
                <a:sym typeface="Roboto"/>
              </a:rPr>
              <a:t>ПОЛЕЗНЫЙ СОВЕТ</a:t>
            </a:r>
            <a:endParaRPr lang="en-US" sz="20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155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3222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55" dirty="0">
                <a:solidFill>
                  <a:srgbClr val="2B3977"/>
                </a:solidFill>
                <a:latin typeface="Arial"/>
                <a:cs typeface="Arial"/>
              </a:rPr>
              <a:t>ЛИЧНЫЕ </a:t>
            </a:r>
            <a:r>
              <a:rPr sz="2100" b="1" i="1" spc="35" dirty="0">
                <a:solidFill>
                  <a:srgbClr val="2B3977"/>
                </a:solidFill>
                <a:latin typeface="Arial"/>
                <a:cs typeface="Arial"/>
              </a:rPr>
              <a:t>СООБЩЕНИЯ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4172"/>
            <a:ext cx="6858000" cy="188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7270" y="681990"/>
            <a:ext cx="195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 algn="just">
              <a:lnSpc>
                <a:spcPct val="100000"/>
              </a:lnSpc>
              <a:spcBef>
                <a:spcPts val="100"/>
              </a:spcBef>
              <a:tabLst>
                <a:tab pos="1403985" algn="l"/>
              </a:tabLst>
            </a:pPr>
            <a:r>
              <a:rPr sz="1200" spc="10" dirty="0">
                <a:solidFill>
                  <a:srgbClr val="9E2C17"/>
                </a:solidFill>
                <a:latin typeface="Arial Narrow"/>
                <a:cs typeface="Arial Narrow"/>
              </a:rPr>
              <a:t>Для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создания  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диалога 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или  </a:t>
            </a:r>
            <a:r>
              <a:rPr sz="1200" spc="20" dirty="0">
                <a:solidFill>
                  <a:srgbClr val="9E2C17"/>
                </a:solidFill>
                <a:latin typeface="Arial Narrow"/>
                <a:cs typeface="Arial Narrow"/>
              </a:rPr>
              <a:t>расс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ы</a:t>
            </a:r>
            <a:r>
              <a:rPr sz="1200" spc="55" dirty="0">
                <a:solidFill>
                  <a:srgbClr val="9E2C17"/>
                </a:solidFill>
                <a:latin typeface="Arial Narrow"/>
                <a:cs typeface="Arial Narrow"/>
              </a:rPr>
              <a:t>лки</a:t>
            </a:r>
            <a:r>
              <a:rPr sz="1200" dirty="0">
                <a:solidFill>
                  <a:srgbClr val="9E2C17"/>
                </a:solidFill>
                <a:latin typeface="Arial Narrow"/>
                <a:cs typeface="Arial Narrow"/>
              </a:rPr>
              <a:t>	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н</a:t>
            </a:r>
            <a:r>
              <a:rPr sz="1200" spc="-20" dirty="0">
                <a:solidFill>
                  <a:srgbClr val="9E2C17"/>
                </a:solidFill>
                <a:latin typeface="Arial Narrow"/>
                <a:cs typeface="Arial Narrow"/>
              </a:rPr>
              <a:t>а</a:t>
            </a:r>
            <a:r>
              <a:rPr sz="1200" spc="120" dirty="0">
                <a:solidFill>
                  <a:srgbClr val="9E2C17"/>
                </a:solidFill>
                <a:latin typeface="Arial Narrow"/>
                <a:cs typeface="Arial Narrow"/>
              </a:rPr>
              <a:t>ж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ми</a:t>
            </a:r>
            <a:r>
              <a:rPr sz="1200" spc="5" dirty="0">
                <a:solidFill>
                  <a:srgbClr val="9E2C17"/>
                </a:solidFill>
                <a:latin typeface="Arial Narrow"/>
                <a:cs typeface="Arial Narrow"/>
              </a:rPr>
              <a:t>т</a:t>
            </a:r>
            <a:r>
              <a:rPr sz="1200" spc="10" dirty="0">
                <a:solidFill>
                  <a:srgbClr val="9E2C17"/>
                </a:solidFill>
                <a:latin typeface="Arial Narrow"/>
                <a:cs typeface="Arial Narrow"/>
              </a:rPr>
              <a:t>е  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соответствующую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 </a:t>
            </a:r>
            <a:r>
              <a:rPr sz="1200" spc="40" dirty="0">
                <a:solidFill>
                  <a:srgbClr val="9E2C17"/>
                </a:solidFill>
                <a:latin typeface="Arial Narrow"/>
                <a:cs typeface="Arial Narrow"/>
              </a:rPr>
              <a:t>кнопку.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262" y="912621"/>
            <a:ext cx="195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9E2C17"/>
                </a:solidFill>
                <a:latin typeface="Arial Narrow"/>
                <a:cs typeface="Arial Narrow"/>
              </a:rPr>
              <a:t>Фильтруйте </a:t>
            </a:r>
            <a:r>
              <a:rPr sz="1200" spc="25" dirty="0">
                <a:solidFill>
                  <a:srgbClr val="9E2C17"/>
                </a:solidFill>
                <a:latin typeface="Arial Narrow"/>
                <a:cs typeface="Arial Narrow"/>
              </a:rPr>
              <a:t>ранее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созданные  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диалоги </a:t>
            </a:r>
            <a:r>
              <a:rPr sz="1200" spc="50" dirty="0">
                <a:solidFill>
                  <a:srgbClr val="9E2C17"/>
                </a:solidFill>
                <a:latin typeface="Arial Narrow"/>
                <a:cs typeface="Arial Narrow"/>
              </a:rPr>
              <a:t>и</a:t>
            </a:r>
            <a:r>
              <a:rPr sz="1200" spc="35" dirty="0">
                <a:solidFill>
                  <a:srgbClr val="9E2C17"/>
                </a:solidFill>
                <a:latin typeface="Arial Narrow"/>
                <a:cs typeface="Arial Narrow"/>
              </a:rPr>
              <a:t> </a:t>
            </a:r>
            <a:r>
              <a:rPr sz="1200" spc="30" dirty="0">
                <a:solidFill>
                  <a:srgbClr val="9E2C17"/>
                </a:solidFill>
                <a:latin typeface="Arial Narrow"/>
                <a:cs typeface="Arial Narrow"/>
              </a:rPr>
              <a:t>рассылки.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415" y="3374135"/>
            <a:ext cx="6297168" cy="3637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2534" y="2577846"/>
            <a:ext cx="6383655" cy="137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случае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создания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диалога, </a:t>
            </a:r>
            <a:r>
              <a:rPr sz="1400" spc="50" dirty="0" err="1">
                <a:solidFill>
                  <a:srgbClr val="2B3977"/>
                </a:solidFill>
                <a:latin typeface="Arial Narrow"/>
                <a:cs typeface="Arial Narrow"/>
              </a:rPr>
              <a:t>каждый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его</a:t>
            </a:r>
            <a:r>
              <a:rPr sz="14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участник</a:t>
            </a:r>
            <a:r>
              <a:rPr sz="14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видит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других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пользователей,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приглашённых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данный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диалог.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При создании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рассылки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получателей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сообщения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другие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участники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рассылки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не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видны.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Arial Narrow"/>
              <a:cs typeface="Arial Narrow"/>
            </a:endParaRPr>
          </a:p>
          <a:p>
            <a:pPr marL="1247775" marR="3857625" indent="-555625">
              <a:lnSpc>
                <a:spcPct val="100000"/>
              </a:lnSpc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1.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Назовите </a:t>
            </a:r>
            <a:r>
              <a:rPr sz="1200" spc="-75" dirty="0">
                <a:solidFill>
                  <a:srgbClr val="9E2C17"/>
                </a:solidFill>
                <a:latin typeface="Arial Black"/>
                <a:cs typeface="Arial Black"/>
              </a:rPr>
              <a:t>диалог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или  </a:t>
            </a:r>
            <a:r>
              <a:rPr sz="1200" spc="-135" dirty="0">
                <a:solidFill>
                  <a:srgbClr val="9E2C17"/>
                </a:solidFill>
                <a:latin typeface="Arial Black"/>
                <a:cs typeface="Arial Black"/>
              </a:rPr>
              <a:t>рассылку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394" y="4905247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2.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Выберите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участников 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(целый </a:t>
            </a:r>
            <a:r>
              <a:rPr sz="1200" spc="-150" dirty="0">
                <a:solidFill>
                  <a:srgbClr val="9E2C17"/>
                </a:solidFill>
                <a:latin typeface="Arial Black"/>
                <a:cs typeface="Arial Black"/>
              </a:rPr>
              <a:t>класс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или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отдельных</a:t>
            </a:r>
            <a:r>
              <a:rPr sz="1200" spc="-3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учеников)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6045" y="6297929"/>
            <a:ext cx="184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3.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Создайте </a:t>
            </a:r>
            <a:r>
              <a:rPr sz="1200" spc="-75" dirty="0">
                <a:solidFill>
                  <a:srgbClr val="9E2C17"/>
                </a:solidFill>
                <a:latin typeface="Arial Black"/>
                <a:cs typeface="Arial Black"/>
              </a:rPr>
              <a:t>диалог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или  </a:t>
            </a:r>
            <a:r>
              <a:rPr sz="1200" spc="-135" dirty="0">
                <a:solidFill>
                  <a:srgbClr val="9E2C17"/>
                </a:solidFill>
                <a:latin typeface="Arial Black"/>
                <a:cs typeface="Arial Black"/>
              </a:rPr>
              <a:t>рассылку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0415" y="3671189"/>
            <a:ext cx="6297295" cy="6235065"/>
            <a:chOff x="280415" y="3671189"/>
            <a:chExt cx="6297295" cy="6235065"/>
          </a:xfrm>
        </p:grpSpPr>
        <p:sp>
          <p:nvSpPr>
            <p:cNvPr id="11" name="object 11"/>
            <p:cNvSpPr/>
            <p:nvPr/>
          </p:nvSpPr>
          <p:spPr>
            <a:xfrm>
              <a:off x="2599563" y="3671201"/>
              <a:ext cx="1140460" cy="2611120"/>
            </a:xfrm>
            <a:custGeom>
              <a:avLst/>
              <a:gdLst/>
              <a:ahLst/>
              <a:cxnLst/>
              <a:rect l="l" t="t" r="r" b="b"/>
              <a:pathLst>
                <a:path w="1140460" h="2611120">
                  <a:moveTo>
                    <a:pt x="267589" y="2127491"/>
                  </a:moveTo>
                  <a:lnTo>
                    <a:pt x="267360" y="2127364"/>
                  </a:lnTo>
                  <a:lnTo>
                    <a:pt x="267589" y="2127491"/>
                  </a:lnTo>
                  <a:close/>
                </a:path>
                <a:path w="1140460" h="2611120">
                  <a:moveTo>
                    <a:pt x="807593" y="344157"/>
                  </a:moveTo>
                  <a:lnTo>
                    <a:pt x="804799" y="295897"/>
                  </a:lnTo>
                  <a:lnTo>
                    <a:pt x="797610" y="252717"/>
                  </a:lnTo>
                  <a:lnTo>
                    <a:pt x="796925" y="248907"/>
                  </a:lnTo>
                  <a:lnTo>
                    <a:pt x="789178" y="218440"/>
                  </a:lnTo>
                  <a:lnTo>
                    <a:pt x="779399" y="189217"/>
                  </a:lnTo>
                  <a:lnTo>
                    <a:pt x="770940" y="167640"/>
                  </a:lnTo>
                  <a:lnTo>
                    <a:pt x="767969" y="160007"/>
                  </a:lnTo>
                  <a:lnTo>
                    <a:pt x="759244" y="142240"/>
                  </a:lnTo>
                  <a:lnTo>
                    <a:pt x="754888" y="133350"/>
                  </a:lnTo>
                  <a:lnTo>
                    <a:pt x="745731" y="118097"/>
                  </a:lnTo>
                  <a:lnTo>
                    <a:pt x="724789" y="85090"/>
                  </a:lnTo>
                  <a:lnTo>
                    <a:pt x="698881" y="54597"/>
                  </a:lnTo>
                  <a:lnTo>
                    <a:pt x="661162" y="22847"/>
                  </a:lnTo>
                  <a:lnTo>
                    <a:pt x="620141" y="3797"/>
                  </a:lnTo>
                  <a:lnTo>
                    <a:pt x="598805" y="0"/>
                  </a:lnTo>
                  <a:lnTo>
                    <a:pt x="588518" y="0"/>
                  </a:lnTo>
                  <a:lnTo>
                    <a:pt x="587629" y="19050"/>
                  </a:lnTo>
                  <a:lnTo>
                    <a:pt x="596519" y="19050"/>
                  </a:lnTo>
                  <a:lnTo>
                    <a:pt x="606298" y="20307"/>
                  </a:lnTo>
                  <a:lnTo>
                    <a:pt x="605409" y="20307"/>
                  </a:lnTo>
                  <a:lnTo>
                    <a:pt x="615315" y="22847"/>
                  </a:lnTo>
                  <a:lnTo>
                    <a:pt x="614553" y="22847"/>
                  </a:lnTo>
                  <a:lnTo>
                    <a:pt x="624205" y="25400"/>
                  </a:lnTo>
                  <a:lnTo>
                    <a:pt x="623443" y="25400"/>
                  </a:lnTo>
                  <a:lnTo>
                    <a:pt x="633095" y="29197"/>
                  </a:lnTo>
                  <a:lnTo>
                    <a:pt x="632460" y="29197"/>
                  </a:lnTo>
                  <a:lnTo>
                    <a:pt x="642112" y="34290"/>
                  </a:lnTo>
                  <a:lnTo>
                    <a:pt x="641477" y="34290"/>
                  </a:lnTo>
                  <a:lnTo>
                    <a:pt x="651002" y="39357"/>
                  </a:lnTo>
                  <a:lnTo>
                    <a:pt x="650367" y="39357"/>
                  </a:lnTo>
                  <a:lnTo>
                    <a:pt x="659638" y="45707"/>
                  </a:lnTo>
                  <a:lnTo>
                    <a:pt x="659257" y="45707"/>
                  </a:lnTo>
                  <a:lnTo>
                    <a:pt x="668401" y="52057"/>
                  </a:lnTo>
                  <a:lnTo>
                    <a:pt x="667880" y="52057"/>
                  </a:lnTo>
                  <a:lnTo>
                    <a:pt x="676910" y="59690"/>
                  </a:lnTo>
                  <a:lnTo>
                    <a:pt x="676656" y="59690"/>
                  </a:lnTo>
                  <a:lnTo>
                    <a:pt x="685419" y="68567"/>
                  </a:lnTo>
                  <a:lnTo>
                    <a:pt x="685165" y="68567"/>
                  </a:lnTo>
                  <a:lnTo>
                    <a:pt x="693674" y="77457"/>
                  </a:lnTo>
                  <a:lnTo>
                    <a:pt x="693280" y="77457"/>
                  </a:lnTo>
                  <a:lnTo>
                    <a:pt x="701675" y="86347"/>
                  </a:lnTo>
                  <a:lnTo>
                    <a:pt x="701421" y="86347"/>
                  </a:lnTo>
                  <a:lnTo>
                    <a:pt x="709549" y="96507"/>
                  </a:lnTo>
                  <a:lnTo>
                    <a:pt x="709155" y="96507"/>
                  </a:lnTo>
                  <a:lnTo>
                    <a:pt x="724535" y="119367"/>
                  </a:lnTo>
                  <a:lnTo>
                    <a:pt x="724141" y="118097"/>
                  </a:lnTo>
                  <a:lnTo>
                    <a:pt x="738251" y="143497"/>
                  </a:lnTo>
                  <a:lnTo>
                    <a:pt x="737870" y="142240"/>
                  </a:lnTo>
                  <a:lnTo>
                    <a:pt x="750697" y="168897"/>
                  </a:lnTo>
                  <a:lnTo>
                    <a:pt x="750443" y="167640"/>
                  </a:lnTo>
                  <a:lnTo>
                    <a:pt x="761619" y="195567"/>
                  </a:lnTo>
                  <a:lnTo>
                    <a:pt x="761492" y="195567"/>
                  </a:lnTo>
                  <a:lnTo>
                    <a:pt x="771017" y="223507"/>
                  </a:lnTo>
                  <a:lnTo>
                    <a:pt x="770763" y="223507"/>
                  </a:lnTo>
                  <a:lnTo>
                    <a:pt x="778383" y="254000"/>
                  </a:lnTo>
                  <a:lnTo>
                    <a:pt x="778256" y="252717"/>
                  </a:lnTo>
                  <a:lnTo>
                    <a:pt x="783844" y="283197"/>
                  </a:lnTo>
                  <a:lnTo>
                    <a:pt x="785876" y="298450"/>
                  </a:lnTo>
                  <a:lnTo>
                    <a:pt x="787273" y="313690"/>
                  </a:lnTo>
                  <a:lnTo>
                    <a:pt x="788162" y="328917"/>
                  </a:lnTo>
                  <a:lnTo>
                    <a:pt x="788543" y="344157"/>
                  </a:lnTo>
                  <a:lnTo>
                    <a:pt x="787908" y="359397"/>
                  </a:lnTo>
                  <a:lnTo>
                    <a:pt x="786384" y="374650"/>
                  </a:lnTo>
                  <a:lnTo>
                    <a:pt x="786384" y="373367"/>
                  </a:lnTo>
                  <a:lnTo>
                    <a:pt x="783717" y="389890"/>
                  </a:lnTo>
                  <a:lnTo>
                    <a:pt x="783844" y="388607"/>
                  </a:lnTo>
                  <a:lnTo>
                    <a:pt x="780161" y="403847"/>
                  </a:lnTo>
                  <a:lnTo>
                    <a:pt x="780288" y="403847"/>
                  </a:lnTo>
                  <a:lnTo>
                    <a:pt x="775589" y="419100"/>
                  </a:lnTo>
                  <a:lnTo>
                    <a:pt x="775843" y="419100"/>
                  </a:lnTo>
                  <a:lnTo>
                    <a:pt x="770255" y="434340"/>
                  </a:lnTo>
                  <a:lnTo>
                    <a:pt x="770382" y="433057"/>
                  </a:lnTo>
                  <a:lnTo>
                    <a:pt x="763905" y="448297"/>
                  </a:lnTo>
                  <a:lnTo>
                    <a:pt x="764032" y="448297"/>
                  </a:lnTo>
                  <a:lnTo>
                    <a:pt x="756666" y="463550"/>
                  </a:lnTo>
                  <a:lnTo>
                    <a:pt x="756920" y="462267"/>
                  </a:lnTo>
                  <a:lnTo>
                    <a:pt x="748538" y="477507"/>
                  </a:lnTo>
                  <a:lnTo>
                    <a:pt x="748792" y="476250"/>
                  </a:lnTo>
                  <a:lnTo>
                    <a:pt x="739775" y="491490"/>
                  </a:lnTo>
                  <a:lnTo>
                    <a:pt x="740029" y="490207"/>
                  </a:lnTo>
                  <a:lnTo>
                    <a:pt x="730250" y="504190"/>
                  </a:lnTo>
                  <a:lnTo>
                    <a:pt x="730504" y="504190"/>
                  </a:lnTo>
                  <a:lnTo>
                    <a:pt x="719836" y="518147"/>
                  </a:lnTo>
                  <a:lnTo>
                    <a:pt x="720204" y="518147"/>
                  </a:lnTo>
                  <a:lnTo>
                    <a:pt x="708914" y="530847"/>
                  </a:lnTo>
                  <a:lnTo>
                    <a:pt x="709155" y="530847"/>
                  </a:lnTo>
                  <a:lnTo>
                    <a:pt x="697217" y="543547"/>
                  </a:lnTo>
                  <a:lnTo>
                    <a:pt x="697611" y="543547"/>
                  </a:lnTo>
                  <a:lnTo>
                    <a:pt x="685038" y="556247"/>
                  </a:lnTo>
                  <a:lnTo>
                    <a:pt x="685279" y="554990"/>
                  </a:lnTo>
                  <a:lnTo>
                    <a:pt x="672084" y="567690"/>
                  </a:lnTo>
                  <a:lnTo>
                    <a:pt x="672465" y="567690"/>
                  </a:lnTo>
                  <a:lnTo>
                    <a:pt x="644525" y="589267"/>
                  </a:lnTo>
                  <a:lnTo>
                    <a:pt x="645033" y="589267"/>
                  </a:lnTo>
                  <a:lnTo>
                    <a:pt x="630301" y="599440"/>
                  </a:lnTo>
                  <a:lnTo>
                    <a:pt x="630555" y="599440"/>
                  </a:lnTo>
                  <a:lnTo>
                    <a:pt x="615442" y="609600"/>
                  </a:lnTo>
                  <a:lnTo>
                    <a:pt x="615823" y="609600"/>
                  </a:lnTo>
                  <a:lnTo>
                    <a:pt x="600202" y="618490"/>
                  </a:lnTo>
                  <a:lnTo>
                    <a:pt x="600583" y="618490"/>
                  </a:lnTo>
                  <a:lnTo>
                    <a:pt x="584581" y="627367"/>
                  </a:lnTo>
                  <a:lnTo>
                    <a:pt x="584835" y="626097"/>
                  </a:lnTo>
                  <a:lnTo>
                    <a:pt x="568452" y="635000"/>
                  </a:lnTo>
                  <a:lnTo>
                    <a:pt x="568833" y="635000"/>
                  </a:lnTo>
                  <a:lnTo>
                    <a:pt x="552196" y="641350"/>
                  </a:lnTo>
                  <a:lnTo>
                    <a:pt x="552577" y="641350"/>
                  </a:lnTo>
                  <a:lnTo>
                    <a:pt x="535686" y="647700"/>
                  </a:lnTo>
                  <a:lnTo>
                    <a:pt x="536067" y="647700"/>
                  </a:lnTo>
                  <a:lnTo>
                    <a:pt x="518922" y="654050"/>
                  </a:lnTo>
                  <a:lnTo>
                    <a:pt x="519303" y="654050"/>
                  </a:lnTo>
                  <a:lnTo>
                    <a:pt x="501904" y="657847"/>
                  </a:lnTo>
                  <a:lnTo>
                    <a:pt x="502412" y="657847"/>
                  </a:lnTo>
                  <a:lnTo>
                    <a:pt x="484759" y="662940"/>
                  </a:lnTo>
                  <a:lnTo>
                    <a:pt x="485267" y="661657"/>
                  </a:lnTo>
                  <a:lnTo>
                    <a:pt x="467487" y="665467"/>
                  </a:lnTo>
                  <a:lnTo>
                    <a:pt x="467995" y="665467"/>
                  </a:lnTo>
                  <a:lnTo>
                    <a:pt x="450088" y="668007"/>
                  </a:lnTo>
                  <a:lnTo>
                    <a:pt x="450596" y="668007"/>
                  </a:lnTo>
                  <a:lnTo>
                    <a:pt x="432689" y="669290"/>
                  </a:lnTo>
                  <a:lnTo>
                    <a:pt x="415290" y="669290"/>
                  </a:lnTo>
                  <a:lnTo>
                    <a:pt x="396875" y="670547"/>
                  </a:lnTo>
                  <a:lnTo>
                    <a:pt x="341249" y="681990"/>
                  </a:lnTo>
                  <a:lnTo>
                    <a:pt x="305054" y="697217"/>
                  </a:lnTo>
                  <a:lnTo>
                    <a:pt x="270002" y="717550"/>
                  </a:lnTo>
                  <a:lnTo>
                    <a:pt x="236093" y="742950"/>
                  </a:lnTo>
                  <a:lnTo>
                    <a:pt x="203835" y="772147"/>
                  </a:lnTo>
                  <a:lnTo>
                    <a:pt x="173228" y="805167"/>
                  </a:lnTo>
                  <a:lnTo>
                    <a:pt x="144907" y="841997"/>
                  </a:lnTo>
                  <a:lnTo>
                    <a:pt x="118745" y="882650"/>
                  </a:lnTo>
                  <a:lnTo>
                    <a:pt x="95250" y="924547"/>
                  </a:lnTo>
                  <a:lnTo>
                    <a:pt x="74549" y="970267"/>
                  </a:lnTo>
                  <a:lnTo>
                    <a:pt x="57023" y="1017257"/>
                  </a:lnTo>
                  <a:lnTo>
                    <a:pt x="42799" y="1066800"/>
                  </a:lnTo>
                  <a:lnTo>
                    <a:pt x="32258" y="1116317"/>
                  </a:lnTo>
                  <a:lnTo>
                    <a:pt x="29210" y="1142403"/>
                  </a:lnTo>
                  <a:lnTo>
                    <a:pt x="0" y="1140447"/>
                  </a:lnTo>
                  <a:lnTo>
                    <a:pt x="33147" y="1217917"/>
                  </a:lnTo>
                  <a:lnTo>
                    <a:pt x="70040" y="1155700"/>
                  </a:lnTo>
                  <a:lnTo>
                    <a:pt x="76073" y="1145540"/>
                  </a:lnTo>
                  <a:lnTo>
                    <a:pt x="48183" y="1143673"/>
                  </a:lnTo>
                  <a:lnTo>
                    <a:pt x="51181" y="1118857"/>
                  </a:lnTo>
                  <a:lnTo>
                    <a:pt x="51054" y="1120140"/>
                  </a:lnTo>
                  <a:lnTo>
                    <a:pt x="51282" y="1118857"/>
                  </a:lnTo>
                  <a:lnTo>
                    <a:pt x="55753" y="1094740"/>
                  </a:lnTo>
                  <a:lnTo>
                    <a:pt x="55626" y="1094740"/>
                  </a:lnTo>
                  <a:lnTo>
                    <a:pt x="61341" y="1070597"/>
                  </a:lnTo>
                  <a:lnTo>
                    <a:pt x="61214" y="1070597"/>
                  </a:lnTo>
                  <a:lnTo>
                    <a:pt x="67818" y="1046467"/>
                  </a:lnTo>
                  <a:lnTo>
                    <a:pt x="67691" y="1047750"/>
                  </a:lnTo>
                  <a:lnTo>
                    <a:pt x="68072" y="1046467"/>
                  </a:lnTo>
                  <a:lnTo>
                    <a:pt x="75057" y="1023607"/>
                  </a:lnTo>
                  <a:lnTo>
                    <a:pt x="74930" y="1023607"/>
                  </a:lnTo>
                  <a:lnTo>
                    <a:pt x="83312" y="1000747"/>
                  </a:lnTo>
                  <a:lnTo>
                    <a:pt x="83185" y="1000747"/>
                  </a:lnTo>
                  <a:lnTo>
                    <a:pt x="92202" y="977900"/>
                  </a:lnTo>
                  <a:lnTo>
                    <a:pt x="92075" y="977900"/>
                  </a:lnTo>
                  <a:lnTo>
                    <a:pt x="101854" y="955040"/>
                  </a:lnTo>
                  <a:lnTo>
                    <a:pt x="101727" y="955040"/>
                  </a:lnTo>
                  <a:lnTo>
                    <a:pt x="112268" y="933450"/>
                  </a:lnTo>
                  <a:lnTo>
                    <a:pt x="112141" y="933450"/>
                  </a:lnTo>
                  <a:lnTo>
                    <a:pt x="123444" y="911847"/>
                  </a:lnTo>
                  <a:lnTo>
                    <a:pt x="123190" y="913117"/>
                  </a:lnTo>
                  <a:lnTo>
                    <a:pt x="123888" y="911847"/>
                  </a:lnTo>
                  <a:lnTo>
                    <a:pt x="135255" y="891540"/>
                  </a:lnTo>
                  <a:lnTo>
                    <a:pt x="135001" y="892797"/>
                  </a:lnTo>
                  <a:lnTo>
                    <a:pt x="135775" y="891540"/>
                  </a:lnTo>
                  <a:lnTo>
                    <a:pt x="147574" y="872490"/>
                  </a:lnTo>
                  <a:lnTo>
                    <a:pt x="147447" y="872490"/>
                  </a:lnTo>
                  <a:lnTo>
                    <a:pt x="160528" y="853440"/>
                  </a:lnTo>
                  <a:lnTo>
                    <a:pt x="160401" y="853440"/>
                  </a:lnTo>
                  <a:lnTo>
                    <a:pt x="174117" y="834390"/>
                  </a:lnTo>
                  <a:lnTo>
                    <a:pt x="173863" y="835647"/>
                  </a:lnTo>
                  <a:lnTo>
                    <a:pt x="174866" y="834390"/>
                  </a:lnTo>
                  <a:lnTo>
                    <a:pt x="188087" y="817867"/>
                  </a:lnTo>
                  <a:lnTo>
                    <a:pt x="187706" y="817867"/>
                  </a:lnTo>
                  <a:lnTo>
                    <a:pt x="202565" y="801357"/>
                  </a:lnTo>
                  <a:lnTo>
                    <a:pt x="202184" y="801357"/>
                  </a:lnTo>
                  <a:lnTo>
                    <a:pt x="217424" y="784847"/>
                  </a:lnTo>
                  <a:lnTo>
                    <a:pt x="217170" y="786117"/>
                  </a:lnTo>
                  <a:lnTo>
                    <a:pt x="218465" y="784847"/>
                  </a:lnTo>
                  <a:lnTo>
                    <a:pt x="232791" y="770890"/>
                  </a:lnTo>
                  <a:lnTo>
                    <a:pt x="232537" y="770890"/>
                  </a:lnTo>
                  <a:lnTo>
                    <a:pt x="248412" y="756907"/>
                  </a:lnTo>
                  <a:lnTo>
                    <a:pt x="248031" y="756907"/>
                  </a:lnTo>
                  <a:lnTo>
                    <a:pt x="264414" y="744207"/>
                  </a:lnTo>
                  <a:lnTo>
                    <a:pt x="263906" y="745490"/>
                  </a:lnTo>
                  <a:lnTo>
                    <a:pt x="265582" y="744207"/>
                  </a:lnTo>
                  <a:lnTo>
                    <a:pt x="280670" y="732790"/>
                  </a:lnTo>
                  <a:lnTo>
                    <a:pt x="280162" y="734047"/>
                  </a:lnTo>
                  <a:lnTo>
                    <a:pt x="282041" y="732790"/>
                  </a:lnTo>
                  <a:lnTo>
                    <a:pt x="297180" y="722617"/>
                  </a:lnTo>
                  <a:lnTo>
                    <a:pt x="296672" y="723900"/>
                  </a:lnTo>
                  <a:lnTo>
                    <a:pt x="298805" y="722617"/>
                  </a:lnTo>
                  <a:lnTo>
                    <a:pt x="313817" y="713740"/>
                  </a:lnTo>
                  <a:lnTo>
                    <a:pt x="313182" y="714997"/>
                  </a:lnTo>
                  <a:lnTo>
                    <a:pt x="315658" y="713740"/>
                  </a:lnTo>
                  <a:lnTo>
                    <a:pt x="330581" y="706107"/>
                  </a:lnTo>
                  <a:lnTo>
                    <a:pt x="330073" y="707390"/>
                  </a:lnTo>
                  <a:lnTo>
                    <a:pt x="332994" y="706107"/>
                  </a:lnTo>
                  <a:lnTo>
                    <a:pt x="347599" y="699757"/>
                  </a:lnTo>
                  <a:lnTo>
                    <a:pt x="346964" y="699757"/>
                  </a:lnTo>
                  <a:lnTo>
                    <a:pt x="364617" y="694690"/>
                  </a:lnTo>
                  <a:lnTo>
                    <a:pt x="363982" y="695947"/>
                  </a:lnTo>
                  <a:lnTo>
                    <a:pt x="369900" y="694690"/>
                  </a:lnTo>
                  <a:lnTo>
                    <a:pt x="381762" y="692150"/>
                  </a:lnTo>
                  <a:lnTo>
                    <a:pt x="381000" y="692150"/>
                  </a:lnTo>
                  <a:lnTo>
                    <a:pt x="398907" y="689597"/>
                  </a:lnTo>
                  <a:lnTo>
                    <a:pt x="398018" y="689597"/>
                  </a:lnTo>
                  <a:lnTo>
                    <a:pt x="415925" y="688340"/>
                  </a:lnTo>
                  <a:lnTo>
                    <a:pt x="433959" y="688340"/>
                  </a:lnTo>
                  <a:lnTo>
                    <a:pt x="452374" y="687057"/>
                  </a:lnTo>
                  <a:lnTo>
                    <a:pt x="506984" y="676897"/>
                  </a:lnTo>
                  <a:lnTo>
                    <a:pt x="549186" y="662940"/>
                  </a:lnTo>
                  <a:lnTo>
                    <a:pt x="593344" y="643890"/>
                  </a:lnTo>
                  <a:lnTo>
                    <a:pt x="621728" y="627367"/>
                  </a:lnTo>
                  <a:lnTo>
                    <a:pt x="625729" y="624840"/>
                  </a:lnTo>
                  <a:lnTo>
                    <a:pt x="684657" y="581647"/>
                  </a:lnTo>
                  <a:lnTo>
                    <a:pt x="723265" y="543547"/>
                  </a:lnTo>
                  <a:lnTo>
                    <a:pt x="755777" y="501650"/>
                  </a:lnTo>
                  <a:lnTo>
                    <a:pt x="761949" y="491490"/>
                  </a:lnTo>
                  <a:lnTo>
                    <a:pt x="765048" y="486397"/>
                  </a:lnTo>
                  <a:lnTo>
                    <a:pt x="770001" y="477507"/>
                  </a:lnTo>
                  <a:lnTo>
                    <a:pt x="773557" y="471157"/>
                  </a:lnTo>
                  <a:lnTo>
                    <a:pt x="777367" y="463550"/>
                  </a:lnTo>
                  <a:lnTo>
                    <a:pt x="781177" y="455917"/>
                  </a:lnTo>
                  <a:lnTo>
                    <a:pt x="788035" y="440690"/>
                  </a:lnTo>
                  <a:lnTo>
                    <a:pt x="790409" y="434340"/>
                  </a:lnTo>
                  <a:lnTo>
                    <a:pt x="793750" y="425450"/>
                  </a:lnTo>
                  <a:lnTo>
                    <a:pt x="798576" y="408940"/>
                  </a:lnTo>
                  <a:lnTo>
                    <a:pt x="802513" y="392417"/>
                  </a:lnTo>
                  <a:lnTo>
                    <a:pt x="802970" y="389890"/>
                  </a:lnTo>
                  <a:lnTo>
                    <a:pt x="805307" y="377190"/>
                  </a:lnTo>
                  <a:lnTo>
                    <a:pt x="805561" y="374650"/>
                  </a:lnTo>
                  <a:lnTo>
                    <a:pt x="806958" y="360667"/>
                  </a:lnTo>
                  <a:lnTo>
                    <a:pt x="807593" y="344157"/>
                  </a:lnTo>
                  <a:close/>
                </a:path>
                <a:path w="1140460" h="2611120">
                  <a:moveTo>
                    <a:pt x="1140206" y="2529192"/>
                  </a:moveTo>
                  <a:lnTo>
                    <a:pt x="1110869" y="2534259"/>
                  </a:lnTo>
                  <a:lnTo>
                    <a:pt x="1107897" y="2523604"/>
                  </a:lnTo>
                  <a:lnTo>
                    <a:pt x="1107541" y="2522334"/>
                  </a:lnTo>
                  <a:lnTo>
                    <a:pt x="1105916" y="2516492"/>
                  </a:lnTo>
                  <a:lnTo>
                    <a:pt x="1101051" y="2505824"/>
                  </a:lnTo>
                  <a:lnTo>
                    <a:pt x="1097407" y="2497823"/>
                  </a:lnTo>
                  <a:lnTo>
                    <a:pt x="1092708" y="2488806"/>
                  </a:lnTo>
                  <a:lnTo>
                    <a:pt x="1088009" y="2479789"/>
                  </a:lnTo>
                  <a:lnTo>
                    <a:pt x="1083335" y="2472042"/>
                  </a:lnTo>
                  <a:lnTo>
                    <a:pt x="1077214" y="2461882"/>
                  </a:lnTo>
                  <a:lnTo>
                    <a:pt x="1072718" y="2455405"/>
                  </a:lnTo>
                  <a:lnTo>
                    <a:pt x="1065149" y="2444483"/>
                  </a:lnTo>
                  <a:lnTo>
                    <a:pt x="1060970" y="2439022"/>
                  </a:lnTo>
                  <a:lnTo>
                    <a:pt x="1052068" y="2427338"/>
                  </a:lnTo>
                  <a:lnTo>
                    <a:pt x="1048397" y="2423020"/>
                  </a:lnTo>
                  <a:lnTo>
                    <a:pt x="1037844" y="2410574"/>
                  </a:lnTo>
                  <a:lnTo>
                    <a:pt x="1034986" y="2407526"/>
                  </a:lnTo>
                  <a:lnTo>
                    <a:pt x="1022604" y="2394318"/>
                  </a:lnTo>
                  <a:lnTo>
                    <a:pt x="1020381" y="2392159"/>
                  </a:lnTo>
                  <a:lnTo>
                    <a:pt x="1006348" y="2378443"/>
                  </a:lnTo>
                  <a:lnTo>
                    <a:pt x="989076" y="2363076"/>
                  </a:lnTo>
                  <a:lnTo>
                    <a:pt x="971042" y="2348217"/>
                  </a:lnTo>
                  <a:lnTo>
                    <a:pt x="954811" y="2336025"/>
                  </a:lnTo>
                  <a:lnTo>
                    <a:pt x="952119" y="2333993"/>
                  </a:lnTo>
                  <a:lnTo>
                    <a:pt x="937171" y="2323579"/>
                  </a:lnTo>
                  <a:lnTo>
                    <a:pt x="932434" y="2320277"/>
                  </a:lnTo>
                  <a:lnTo>
                    <a:pt x="918730" y="2311514"/>
                  </a:lnTo>
                  <a:lnTo>
                    <a:pt x="911987" y="2307196"/>
                  </a:lnTo>
                  <a:lnTo>
                    <a:pt x="899960" y="2300211"/>
                  </a:lnTo>
                  <a:lnTo>
                    <a:pt x="890778" y="2294877"/>
                  </a:lnTo>
                  <a:lnTo>
                    <a:pt x="880567" y="2289416"/>
                  </a:lnTo>
                  <a:lnTo>
                    <a:pt x="868934" y="2283193"/>
                  </a:lnTo>
                  <a:lnTo>
                    <a:pt x="846455" y="2272271"/>
                  </a:lnTo>
                  <a:lnTo>
                    <a:pt x="842213" y="2270366"/>
                  </a:lnTo>
                  <a:lnTo>
                    <a:pt x="823595" y="2261984"/>
                  </a:lnTo>
                  <a:lnTo>
                    <a:pt x="804849" y="2254491"/>
                  </a:lnTo>
                  <a:lnTo>
                    <a:pt x="800100" y="2252586"/>
                  </a:lnTo>
                  <a:lnTo>
                    <a:pt x="776224" y="2244077"/>
                  </a:lnTo>
                  <a:lnTo>
                    <a:pt x="770648" y="2242299"/>
                  </a:lnTo>
                  <a:lnTo>
                    <a:pt x="751967" y="2236330"/>
                  </a:lnTo>
                  <a:lnTo>
                    <a:pt x="742619" y="2233790"/>
                  </a:lnTo>
                  <a:lnTo>
                    <a:pt x="727202" y="2229599"/>
                  </a:lnTo>
                  <a:lnTo>
                    <a:pt x="702310" y="2223757"/>
                  </a:lnTo>
                  <a:lnTo>
                    <a:pt x="651637" y="2214994"/>
                  </a:lnTo>
                  <a:lnTo>
                    <a:pt x="600202" y="2210549"/>
                  </a:lnTo>
                  <a:lnTo>
                    <a:pt x="549275" y="2209406"/>
                  </a:lnTo>
                  <a:lnTo>
                    <a:pt x="549656" y="2209406"/>
                  </a:lnTo>
                  <a:lnTo>
                    <a:pt x="524383" y="2207628"/>
                  </a:lnTo>
                  <a:lnTo>
                    <a:pt x="524764" y="2207628"/>
                  </a:lnTo>
                  <a:lnTo>
                    <a:pt x="500684" y="2205088"/>
                  </a:lnTo>
                  <a:lnTo>
                    <a:pt x="499491" y="2204961"/>
                  </a:lnTo>
                  <a:lnTo>
                    <a:pt x="499999" y="2205088"/>
                  </a:lnTo>
                  <a:lnTo>
                    <a:pt x="474980" y="2201278"/>
                  </a:lnTo>
                  <a:lnTo>
                    <a:pt x="475361" y="2201278"/>
                  </a:lnTo>
                  <a:lnTo>
                    <a:pt x="451116" y="2196579"/>
                  </a:lnTo>
                  <a:lnTo>
                    <a:pt x="450469" y="2196452"/>
                  </a:lnTo>
                  <a:lnTo>
                    <a:pt x="450723" y="2196579"/>
                  </a:lnTo>
                  <a:lnTo>
                    <a:pt x="426085" y="2190864"/>
                  </a:lnTo>
                  <a:lnTo>
                    <a:pt x="426466" y="2190864"/>
                  </a:lnTo>
                  <a:lnTo>
                    <a:pt x="402666" y="2184387"/>
                  </a:lnTo>
                  <a:lnTo>
                    <a:pt x="402209" y="2184260"/>
                  </a:lnTo>
                  <a:lnTo>
                    <a:pt x="402590" y="2184387"/>
                  </a:lnTo>
                  <a:lnTo>
                    <a:pt x="378980" y="2176894"/>
                  </a:lnTo>
                  <a:lnTo>
                    <a:pt x="378587" y="2176767"/>
                  </a:lnTo>
                  <a:lnTo>
                    <a:pt x="378841" y="2176894"/>
                  </a:lnTo>
                  <a:lnTo>
                    <a:pt x="355346" y="2168385"/>
                  </a:lnTo>
                  <a:lnTo>
                    <a:pt x="355727" y="2168512"/>
                  </a:lnTo>
                  <a:lnTo>
                    <a:pt x="355396" y="2168385"/>
                  </a:lnTo>
                  <a:lnTo>
                    <a:pt x="332486" y="2159241"/>
                  </a:lnTo>
                  <a:lnTo>
                    <a:pt x="332867" y="2159368"/>
                  </a:lnTo>
                  <a:lnTo>
                    <a:pt x="332574" y="2159241"/>
                  </a:lnTo>
                  <a:lnTo>
                    <a:pt x="310540" y="2149462"/>
                  </a:lnTo>
                  <a:lnTo>
                    <a:pt x="288417" y="2138667"/>
                  </a:lnTo>
                  <a:lnTo>
                    <a:pt x="288798" y="2138794"/>
                  </a:lnTo>
                  <a:lnTo>
                    <a:pt x="288556" y="2138667"/>
                  </a:lnTo>
                  <a:lnTo>
                    <a:pt x="267335" y="2127364"/>
                  </a:lnTo>
                  <a:lnTo>
                    <a:pt x="246761" y="2115299"/>
                  </a:lnTo>
                  <a:lnTo>
                    <a:pt x="247015" y="2115426"/>
                  </a:lnTo>
                  <a:lnTo>
                    <a:pt x="246811" y="2115299"/>
                  </a:lnTo>
                  <a:lnTo>
                    <a:pt x="227215" y="2102853"/>
                  </a:lnTo>
                  <a:lnTo>
                    <a:pt x="227012" y="2102726"/>
                  </a:lnTo>
                  <a:lnTo>
                    <a:pt x="226834" y="2102599"/>
                  </a:lnTo>
                  <a:lnTo>
                    <a:pt x="208127" y="2089518"/>
                  </a:lnTo>
                  <a:lnTo>
                    <a:pt x="207772" y="2089264"/>
                  </a:lnTo>
                  <a:lnTo>
                    <a:pt x="208026" y="2089518"/>
                  </a:lnTo>
                  <a:lnTo>
                    <a:pt x="189814" y="2075802"/>
                  </a:lnTo>
                  <a:lnTo>
                    <a:pt x="189484" y="2075548"/>
                  </a:lnTo>
                  <a:lnTo>
                    <a:pt x="189738" y="2075802"/>
                  </a:lnTo>
                  <a:lnTo>
                    <a:pt x="172262" y="2061451"/>
                  </a:lnTo>
                  <a:lnTo>
                    <a:pt x="171958" y="2061197"/>
                  </a:lnTo>
                  <a:lnTo>
                    <a:pt x="172212" y="2061451"/>
                  </a:lnTo>
                  <a:lnTo>
                    <a:pt x="155740" y="2046719"/>
                  </a:lnTo>
                  <a:lnTo>
                    <a:pt x="155321" y="2046338"/>
                  </a:lnTo>
                  <a:lnTo>
                    <a:pt x="155702" y="2046719"/>
                  </a:lnTo>
                  <a:lnTo>
                    <a:pt x="139954" y="2031352"/>
                  </a:lnTo>
                  <a:lnTo>
                    <a:pt x="139776" y="2031187"/>
                  </a:lnTo>
                  <a:lnTo>
                    <a:pt x="125450" y="2015858"/>
                  </a:lnTo>
                  <a:lnTo>
                    <a:pt x="125095" y="2015477"/>
                  </a:lnTo>
                  <a:lnTo>
                    <a:pt x="125349" y="2015858"/>
                  </a:lnTo>
                  <a:lnTo>
                    <a:pt x="111823" y="1999856"/>
                  </a:lnTo>
                  <a:lnTo>
                    <a:pt x="111506" y="1999475"/>
                  </a:lnTo>
                  <a:lnTo>
                    <a:pt x="111760" y="1999856"/>
                  </a:lnTo>
                  <a:lnTo>
                    <a:pt x="99212" y="1983473"/>
                  </a:lnTo>
                  <a:lnTo>
                    <a:pt x="98933" y="1983092"/>
                  </a:lnTo>
                  <a:lnTo>
                    <a:pt x="99187" y="1983473"/>
                  </a:lnTo>
                  <a:lnTo>
                    <a:pt x="87757" y="1966836"/>
                  </a:lnTo>
                  <a:lnTo>
                    <a:pt x="87604" y="1966620"/>
                  </a:lnTo>
                  <a:lnTo>
                    <a:pt x="87515" y="1966455"/>
                  </a:lnTo>
                  <a:lnTo>
                    <a:pt x="77647" y="1950072"/>
                  </a:lnTo>
                  <a:lnTo>
                    <a:pt x="77343" y="1949564"/>
                  </a:lnTo>
                  <a:lnTo>
                    <a:pt x="77597" y="1950072"/>
                  </a:lnTo>
                  <a:lnTo>
                    <a:pt x="68592" y="1933054"/>
                  </a:lnTo>
                  <a:lnTo>
                    <a:pt x="68491" y="1932876"/>
                  </a:lnTo>
                  <a:lnTo>
                    <a:pt x="68351" y="1932546"/>
                  </a:lnTo>
                  <a:lnTo>
                    <a:pt x="60858" y="1915909"/>
                  </a:lnTo>
                  <a:lnTo>
                    <a:pt x="60718" y="1915604"/>
                  </a:lnTo>
                  <a:lnTo>
                    <a:pt x="60591" y="1915274"/>
                  </a:lnTo>
                  <a:lnTo>
                    <a:pt x="54229" y="1897875"/>
                  </a:lnTo>
                  <a:lnTo>
                    <a:pt x="54483" y="1898510"/>
                  </a:lnTo>
                  <a:lnTo>
                    <a:pt x="54292" y="1897875"/>
                  </a:lnTo>
                  <a:lnTo>
                    <a:pt x="49491" y="1881111"/>
                  </a:lnTo>
                  <a:lnTo>
                    <a:pt x="49276" y="1880349"/>
                  </a:lnTo>
                  <a:lnTo>
                    <a:pt x="49403" y="1881111"/>
                  </a:lnTo>
                  <a:lnTo>
                    <a:pt x="45745" y="1863585"/>
                  </a:lnTo>
                  <a:lnTo>
                    <a:pt x="45669" y="1863293"/>
                  </a:lnTo>
                  <a:lnTo>
                    <a:pt x="45618" y="1862823"/>
                  </a:lnTo>
                  <a:lnTo>
                    <a:pt x="43421" y="1846186"/>
                  </a:lnTo>
                  <a:lnTo>
                    <a:pt x="43395" y="1845297"/>
                  </a:lnTo>
                  <a:lnTo>
                    <a:pt x="42672" y="1827771"/>
                  </a:lnTo>
                  <a:lnTo>
                    <a:pt x="23622" y="1828533"/>
                  </a:lnTo>
                  <a:lnTo>
                    <a:pt x="30861" y="1885302"/>
                  </a:lnTo>
                  <a:lnTo>
                    <a:pt x="43053" y="1922767"/>
                  </a:lnTo>
                  <a:lnTo>
                    <a:pt x="60833" y="1959089"/>
                  </a:lnTo>
                  <a:lnTo>
                    <a:pt x="83693" y="1994395"/>
                  </a:lnTo>
                  <a:lnTo>
                    <a:pt x="110998" y="2028304"/>
                  </a:lnTo>
                  <a:lnTo>
                    <a:pt x="142494" y="2060435"/>
                  </a:lnTo>
                  <a:lnTo>
                    <a:pt x="177800" y="2090661"/>
                  </a:lnTo>
                  <a:lnTo>
                    <a:pt x="216408" y="2118601"/>
                  </a:lnTo>
                  <a:lnTo>
                    <a:pt x="258191" y="2144001"/>
                  </a:lnTo>
                  <a:lnTo>
                    <a:pt x="302260" y="2166607"/>
                  </a:lnTo>
                  <a:lnTo>
                    <a:pt x="348742" y="2186292"/>
                  </a:lnTo>
                  <a:lnTo>
                    <a:pt x="397002" y="2202548"/>
                  </a:lnTo>
                  <a:lnTo>
                    <a:pt x="446659" y="2215121"/>
                  </a:lnTo>
                  <a:lnTo>
                    <a:pt x="497332" y="2223884"/>
                  </a:lnTo>
                  <a:lnTo>
                    <a:pt x="548640" y="2228329"/>
                  </a:lnTo>
                  <a:lnTo>
                    <a:pt x="599186" y="2229472"/>
                  </a:lnTo>
                  <a:lnTo>
                    <a:pt x="624459" y="2231250"/>
                  </a:lnTo>
                  <a:lnTo>
                    <a:pt x="624078" y="2231250"/>
                  </a:lnTo>
                  <a:lnTo>
                    <a:pt x="649351" y="2233917"/>
                  </a:lnTo>
                  <a:lnTo>
                    <a:pt x="648970" y="2233790"/>
                  </a:lnTo>
                  <a:lnTo>
                    <a:pt x="673989" y="2237600"/>
                  </a:lnTo>
                  <a:lnTo>
                    <a:pt x="673608" y="2237600"/>
                  </a:lnTo>
                  <a:lnTo>
                    <a:pt x="698500" y="2242426"/>
                  </a:lnTo>
                  <a:lnTo>
                    <a:pt x="698119" y="2242299"/>
                  </a:lnTo>
                  <a:lnTo>
                    <a:pt x="722757" y="2248014"/>
                  </a:lnTo>
                  <a:lnTo>
                    <a:pt x="722376" y="2248014"/>
                  </a:lnTo>
                  <a:lnTo>
                    <a:pt x="746760" y="2254618"/>
                  </a:lnTo>
                  <a:lnTo>
                    <a:pt x="770001" y="2262035"/>
                  </a:lnTo>
                  <a:lnTo>
                    <a:pt x="770216" y="2262111"/>
                  </a:lnTo>
                  <a:lnTo>
                    <a:pt x="793496" y="2270493"/>
                  </a:lnTo>
                  <a:lnTo>
                    <a:pt x="793242" y="2270366"/>
                  </a:lnTo>
                  <a:lnTo>
                    <a:pt x="816356" y="2279637"/>
                  </a:lnTo>
                  <a:lnTo>
                    <a:pt x="815975" y="2279510"/>
                  </a:lnTo>
                  <a:lnTo>
                    <a:pt x="816254" y="2279637"/>
                  </a:lnTo>
                  <a:lnTo>
                    <a:pt x="838581" y="2289543"/>
                  </a:lnTo>
                  <a:lnTo>
                    <a:pt x="860425" y="2300211"/>
                  </a:lnTo>
                  <a:lnTo>
                    <a:pt x="860044" y="2300084"/>
                  </a:lnTo>
                  <a:lnTo>
                    <a:pt x="881634" y="2311514"/>
                  </a:lnTo>
                  <a:lnTo>
                    <a:pt x="881253" y="2311387"/>
                  </a:lnTo>
                  <a:lnTo>
                    <a:pt x="902208" y="2323579"/>
                  </a:lnTo>
                  <a:lnTo>
                    <a:pt x="901827" y="2323452"/>
                  </a:lnTo>
                  <a:lnTo>
                    <a:pt x="922020" y="2336279"/>
                  </a:lnTo>
                  <a:lnTo>
                    <a:pt x="921766" y="2336025"/>
                  </a:lnTo>
                  <a:lnTo>
                    <a:pt x="941070" y="2349487"/>
                  </a:lnTo>
                  <a:lnTo>
                    <a:pt x="940816" y="2349360"/>
                  </a:lnTo>
                  <a:lnTo>
                    <a:pt x="940981" y="2349487"/>
                  </a:lnTo>
                  <a:lnTo>
                    <a:pt x="959485" y="2363330"/>
                  </a:lnTo>
                  <a:lnTo>
                    <a:pt x="959104" y="2363076"/>
                  </a:lnTo>
                  <a:lnTo>
                    <a:pt x="959408" y="2363330"/>
                  </a:lnTo>
                  <a:lnTo>
                    <a:pt x="976884" y="2377681"/>
                  </a:lnTo>
                  <a:lnTo>
                    <a:pt x="976503" y="2377427"/>
                  </a:lnTo>
                  <a:lnTo>
                    <a:pt x="976782" y="2377681"/>
                  </a:lnTo>
                  <a:lnTo>
                    <a:pt x="993521" y="2392540"/>
                  </a:lnTo>
                  <a:lnTo>
                    <a:pt x="1008811" y="2407589"/>
                  </a:lnTo>
                  <a:lnTo>
                    <a:pt x="1008989" y="2407780"/>
                  </a:lnTo>
                  <a:lnTo>
                    <a:pt x="1023747" y="2423401"/>
                  </a:lnTo>
                  <a:lnTo>
                    <a:pt x="1023493" y="2423020"/>
                  </a:lnTo>
                  <a:lnTo>
                    <a:pt x="1037336" y="2439403"/>
                  </a:lnTo>
                  <a:lnTo>
                    <a:pt x="1061135" y="2472144"/>
                  </a:lnTo>
                  <a:lnTo>
                    <a:pt x="1080338" y="2506014"/>
                  </a:lnTo>
                  <a:lnTo>
                    <a:pt x="1080262" y="2505824"/>
                  </a:lnTo>
                  <a:lnTo>
                    <a:pt x="1080516" y="2506332"/>
                  </a:lnTo>
                  <a:lnTo>
                    <a:pt x="1080338" y="2506014"/>
                  </a:lnTo>
                  <a:lnTo>
                    <a:pt x="1080490" y="2506332"/>
                  </a:lnTo>
                  <a:lnTo>
                    <a:pt x="1087843" y="2522702"/>
                  </a:lnTo>
                  <a:lnTo>
                    <a:pt x="1091946" y="2537523"/>
                  </a:lnTo>
                  <a:lnTo>
                    <a:pt x="1065149" y="2542146"/>
                  </a:lnTo>
                  <a:lnTo>
                    <a:pt x="1115695" y="2610726"/>
                  </a:lnTo>
                  <a:lnTo>
                    <a:pt x="1133703" y="2550782"/>
                  </a:lnTo>
                  <a:lnTo>
                    <a:pt x="1140206" y="2529192"/>
                  </a:lnTo>
                  <a:close/>
                </a:path>
              </a:pathLst>
            </a:custGeom>
            <a:solidFill>
              <a:srgbClr val="9E2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0415" y="6899146"/>
              <a:ext cx="6297168" cy="3006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60092" y="6716776"/>
              <a:ext cx="1464945" cy="1654810"/>
            </a:xfrm>
            <a:custGeom>
              <a:avLst/>
              <a:gdLst/>
              <a:ahLst/>
              <a:cxnLst/>
              <a:rect l="l" t="t" r="r" b="b"/>
              <a:pathLst>
                <a:path w="1464945" h="1654809">
                  <a:moveTo>
                    <a:pt x="0" y="1576324"/>
                  </a:moveTo>
                  <a:lnTo>
                    <a:pt x="34035" y="1654302"/>
                  </a:lnTo>
                  <a:lnTo>
                    <a:pt x="69727" y="1591437"/>
                  </a:lnTo>
                  <a:lnTo>
                    <a:pt x="46862" y="1591437"/>
                  </a:lnTo>
                  <a:lnTo>
                    <a:pt x="27812" y="1590421"/>
                  </a:lnTo>
                  <a:lnTo>
                    <a:pt x="28483" y="1577798"/>
                  </a:lnTo>
                  <a:lnTo>
                    <a:pt x="0" y="1576324"/>
                  </a:lnTo>
                  <a:close/>
                </a:path>
                <a:path w="1464945" h="1654809">
                  <a:moveTo>
                    <a:pt x="28483" y="1577798"/>
                  </a:moveTo>
                  <a:lnTo>
                    <a:pt x="27812" y="1590421"/>
                  </a:lnTo>
                  <a:lnTo>
                    <a:pt x="46862" y="1591437"/>
                  </a:lnTo>
                  <a:lnTo>
                    <a:pt x="47553" y="1578785"/>
                  </a:lnTo>
                  <a:lnTo>
                    <a:pt x="28483" y="1577798"/>
                  </a:lnTo>
                  <a:close/>
                </a:path>
                <a:path w="1464945" h="1654809">
                  <a:moveTo>
                    <a:pt x="47553" y="1578785"/>
                  </a:moveTo>
                  <a:lnTo>
                    <a:pt x="46862" y="1591437"/>
                  </a:lnTo>
                  <a:lnTo>
                    <a:pt x="69727" y="1591437"/>
                  </a:lnTo>
                  <a:lnTo>
                    <a:pt x="76072" y="1580261"/>
                  </a:lnTo>
                  <a:lnTo>
                    <a:pt x="47553" y="1578785"/>
                  </a:lnTo>
                  <a:close/>
                </a:path>
                <a:path w="1464945" h="1654809">
                  <a:moveTo>
                    <a:pt x="777494" y="816610"/>
                  </a:moveTo>
                  <a:lnTo>
                    <a:pt x="760730" y="817626"/>
                  </a:lnTo>
                  <a:lnTo>
                    <a:pt x="761110" y="817626"/>
                  </a:lnTo>
                  <a:lnTo>
                    <a:pt x="727709" y="818134"/>
                  </a:lnTo>
                  <a:lnTo>
                    <a:pt x="676909" y="822706"/>
                  </a:lnTo>
                  <a:lnTo>
                    <a:pt x="609726" y="836803"/>
                  </a:lnTo>
                  <a:lnTo>
                    <a:pt x="543687" y="859409"/>
                  </a:lnTo>
                  <a:lnTo>
                    <a:pt x="479297" y="890143"/>
                  </a:lnTo>
                  <a:lnTo>
                    <a:pt x="417321" y="927988"/>
                  </a:lnTo>
                  <a:lnTo>
                    <a:pt x="357758" y="972693"/>
                  </a:lnTo>
                  <a:lnTo>
                    <a:pt x="301497" y="1023366"/>
                  </a:lnTo>
                  <a:lnTo>
                    <a:pt x="274827" y="1050798"/>
                  </a:lnTo>
                  <a:lnTo>
                    <a:pt x="249046" y="1079627"/>
                  </a:lnTo>
                  <a:lnTo>
                    <a:pt x="224408" y="1109599"/>
                  </a:lnTo>
                  <a:lnTo>
                    <a:pt x="200787" y="1140714"/>
                  </a:lnTo>
                  <a:lnTo>
                    <a:pt x="178434" y="1172845"/>
                  </a:lnTo>
                  <a:lnTo>
                    <a:pt x="157225" y="1205992"/>
                  </a:lnTo>
                  <a:lnTo>
                    <a:pt x="137413" y="1240155"/>
                  </a:lnTo>
                  <a:lnTo>
                    <a:pt x="118871" y="1275080"/>
                  </a:lnTo>
                  <a:lnTo>
                    <a:pt x="101853" y="1310767"/>
                  </a:lnTo>
                  <a:lnTo>
                    <a:pt x="86359" y="1347216"/>
                  </a:lnTo>
                  <a:lnTo>
                    <a:pt x="72389" y="1384173"/>
                  </a:lnTo>
                  <a:lnTo>
                    <a:pt x="60070" y="1421765"/>
                  </a:lnTo>
                  <a:lnTo>
                    <a:pt x="49530" y="1459865"/>
                  </a:lnTo>
                  <a:lnTo>
                    <a:pt x="40766" y="1498092"/>
                  </a:lnTo>
                  <a:lnTo>
                    <a:pt x="33781" y="1536827"/>
                  </a:lnTo>
                  <a:lnTo>
                    <a:pt x="28575" y="1576070"/>
                  </a:lnTo>
                  <a:lnTo>
                    <a:pt x="28483" y="1577798"/>
                  </a:lnTo>
                  <a:lnTo>
                    <a:pt x="47553" y="1578785"/>
                  </a:lnTo>
                  <a:lnTo>
                    <a:pt x="47497" y="1578102"/>
                  </a:lnTo>
                  <a:lnTo>
                    <a:pt x="52527" y="1540002"/>
                  </a:lnTo>
                  <a:lnTo>
                    <a:pt x="52646" y="1539621"/>
                  </a:lnTo>
                  <a:lnTo>
                    <a:pt x="59435" y="1501775"/>
                  </a:lnTo>
                  <a:lnTo>
                    <a:pt x="67985" y="1464691"/>
                  </a:lnTo>
                  <a:lnTo>
                    <a:pt x="78379" y="1427480"/>
                  </a:lnTo>
                  <a:lnTo>
                    <a:pt x="90425" y="1390777"/>
                  </a:lnTo>
                  <a:lnTo>
                    <a:pt x="90296" y="1390777"/>
                  </a:lnTo>
                  <a:lnTo>
                    <a:pt x="104139" y="1354074"/>
                  </a:lnTo>
                  <a:lnTo>
                    <a:pt x="119217" y="1318768"/>
                  </a:lnTo>
                  <a:lnTo>
                    <a:pt x="136016" y="1283462"/>
                  </a:lnTo>
                  <a:lnTo>
                    <a:pt x="154043" y="1249553"/>
                  </a:lnTo>
                  <a:lnTo>
                    <a:pt x="173386" y="1216152"/>
                  </a:lnTo>
                  <a:lnTo>
                    <a:pt x="194309" y="1183259"/>
                  </a:lnTo>
                  <a:lnTo>
                    <a:pt x="216281" y="1151763"/>
                  </a:lnTo>
                  <a:lnTo>
                    <a:pt x="239202" y="1121537"/>
                  </a:lnTo>
                  <a:lnTo>
                    <a:pt x="263651" y="1091819"/>
                  </a:lnTo>
                  <a:lnTo>
                    <a:pt x="288797" y="1063625"/>
                  </a:lnTo>
                  <a:lnTo>
                    <a:pt x="314838" y="1037082"/>
                  </a:lnTo>
                  <a:lnTo>
                    <a:pt x="314706" y="1037082"/>
                  </a:lnTo>
                  <a:lnTo>
                    <a:pt x="342138" y="1011301"/>
                  </a:lnTo>
                  <a:lnTo>
                    <a:pt x="370077" y="987171"/>
                  </a:lnTo>
                  <a:lnTo>
                    <a:pt x="398456" y="964946"/>
                  </a:lnTo>
                  <a:lnTo>
                    <a:pt x="427763" y="943863"/>
                  </a:lnTo>
                  <a:lnTo>
                    <a:pt x="457890" y="924560"/>
                  </a:lnTo>
                  <a:lnTo>
                    <a:pt x="457707" y="924560"/>
                  </a:lnTo>
                  <a:lnTo>
                    <a:pt x="488256" y="906907"/>
                  </a:lnTo>
                  <a:lnTo>
                    <a:pt x="519683" y="890905"/>
                  </a:lnTo>
                  <a:lnTo>
                    <a:pt x="519872" y="890905"/>
                  </a:lnTo>
                  <a:lnTo>
                    <a:pt x="551180" y="876935"/>
                  </a:lnTo>
                  <a:lnTo>
                    <a:pt x="551344" y="876935"/>
                  </a:lnTo>
                  <a:lnTo>
                    <a:pt x="582593" y="865124"/>
                  </a:lnTo>
                  <a:lnTo>
                    <a:pt x="582421" y="865124"/>
                  </a:lnTo>
                  <a:lnTo>
                    <a:pt x="614647" y="855218"/>
                  </a:lnTo>
                  <a:lnTo>
                    <a:pt x="647319" y="847217"/>
                  </a:lnTo>
                  <a:lnTo>
                    <a:pt x="647531" y="847217"/>
                  </a:lnTo>
                  <a:lnTo>
                    <a:pt x="679957" y="841501"/>
                  </a:lnTo>
                  <a:lnTo>
                    <a:pt x="680428" y="841501"/>
                  </a:lnTo>
                  <a:lnTo>
                    <a:pt x="696087" y="839469"/>
                  </a:lnTo>
                  <a:lnTo>
                    <a:pt x="697092" y="839469"/>
                  </a:lnTo>
                  <a:lnTo>
                    <a:pt x="712343" y="838073"/>
                  </a:lnTo>
                  <a:lnTo>
                    <a:pt x="714152" y="838073"/>
                  </a:lnTo>
                  <a:lnTo>
                    <a:pt x="728599" y="837184"/>
                  </a:lnTo>
                  <a:lnTo>
                    <a:pt x="728218" y="837184"/>
                  </a:lnTo>
                  <a:lnTo>
                    <a:pt x="761745" y="836676"/>
                  </a:lnTo>
                  <a:lnTo>
                    <a:pt x="778637" y="835660"/>
                  </a:lnTo>
                  <a:lnTo>
                    <a:pt x="846201" y="826135"/>
                  </a:lnTo>
                  <a:lnTo>
                    <a:pt x="883836" y="816737"/>
                  </a:lnTo>
                  <a:lnTo>
                    <a:pt x="777239" y="816737"/>
                  </a:lnTo>
                  <a:lnTo>
                    <a:pt x="777494" y="816610"/>
                  </a:lnTo>
                  <a:close/>
                </a:path>
                <a:path w="1464945" h="1654809">
                  <a:moveTo>
                    <a:pt x="47625" y="1577467"/>
                  </a:moveTo>
                  <a:lnTo>
                    <a:pt x="47497" y="1578102"/>
                  </a:lnTo>
                  <a:lnTo>
                    <a:pt x="47625" y="1577467"/>
                  </a:lnTo>
                  <a:close/>
                </a:path>
                <a:path w="1464945" h="1654809">
                  <a:moveTo>
                    <a:pt x="52646" y="1539621"/>
                  </a:moveTo>
                  <a:lnTo>
                    <a:pt x="52577" y="1540002"/>
                  </a:lnTo>
                  <a:lnTo>
                    <a:pt x="52646" y="1539621"/>
                  </a:lnTo>
                  <a:close/>
                </a:path>
                <a:path w="1464945" h="1654809">
                  <a:moveTo>
                    <a:pt x="59522" y="1501775"/>
                  </a:moveTo>
                  <a:lnTo>
                    <a:pt x="59435" y="1502156"/>
                  </a:lnTo>
                  <a:lnTo>
                    <a:pt x="59522" y="1501775"/>
                  </a:lnTo>
                  <a:close/>
                </a:path>
                <a:path w="1464945" h="1654809">
                  <a:moveTo>
                    <a:pt x="68071" y="1464310"/>
                  </a:moveTo>
                  <a:lnTo>
                    <a:pt x="67944" y="1464691"/>
                  </a:lnTo>
                  <a:lnTo>
                    <a:pt x="68071" y="1464310"/>
                  </a:lnTo>
                  <a:close/>
                </a:path>
                <a:path w="1464945" h="1654809">
                  <a:moveTo>
                    <a:pt x="78485" y="1427099"/>
                  </a:moveTo>
                  <a:lnTo>
                    <a:pt x="78358" y="1427480"/>
                  </a:lnTo>
                  <a:lnTo>
                    <a:pt x="78485" y="1427099"/>
                  </a:lnTo>
                  <a:close/>
                </a:path>
                <a:path w="1464945" h="1654809">
                  <a:moveTo>
                    <a:pt x="90550" y="1390396"/>
                  </a:moveTo>
                  <a:lnTo>
                    <a:pt x="90296" y="1390777"/>
                  </a:lnTo>
                  <a:lnTo>
                    <a:pt x="90425" y="1390777"/>
                  </a:lnTo>
                  <a:lnTo>
                    <a:pt x="90550" y="1390396"/>
                  </a:lnTo>
                  <a:close/>
                </a:path>
                <a:path w="1464945" h="1654809">
                  <a:moveTo>
                    <a:pt x="104175" y="1354074"/>
                  </a:moveTo>
                  <a:lnTo>
                    <a:pt x="104012" y="1354455"/>
                  </a:lnTo>
                  <a:lnTo>
                    <a:pt x="104175" y="1354074"/>
                  </a:lnTo>
                  <a:close/>
                </a:path>
                <a:path w="1464945" h="1654809">
                  <a:moveTo>
                    <a:pt x="119380" y="1318387"/>
                  </a:moveTo>
                  <a:lnTo>
                    <a:pt x="119125" y="1318768"/>
                  </a:lnTo>
                  <a:lnTo>
                    <a:pt x="119380" y="1318387"/>
                  </a:lnTo>
                  <a:close/>
                </a:path>
                <a:path w="1464945" h="1654809">
                  <a:moveTo>
                    <a:pt x="136091" y="1283462"/>
                  </a:moveTo>
                  <a:lnTo>
                    <a:pt x="135889" y="1283843"/>
                  </a:lnTo>
                  <a:lnTo>
                    <a:pt x="136091" y="1283462"/>
                  </a:lnTo>
                  <a:close/>
                </a:path>
                <a:path w="1464945" h="1654809">
                  <a:moveTo>
                    <a:pt x="154177" y="1249299"/>
                  </a:moveTo>
                  <a:lnTo>
                    <a:pt x="153924" y="1249553"/>
                  </a:lnTo>
                  <a:lnTo>
                    <a:pt x="154177" y="1249299"/>
                  </a:lnTo>
                  <a:close/>
                </a:path>
                <a:path w="1464945" h="1654809">
                  <a:moveTo>
                    <a:pt x="173608" y="1215771"/>
                  </a:moveTo>
                  <a:lnTo>
                    <a:pt x="173355" y="1216152"/>
                  </a:lnTo>
                  <a:lnTo>
                    <a:pt x="173608" y="1215771"/>
                  </a:lnTo>
                  <a:close/>
                </a:path>
                <a:path w="1464945" h="1654809">
                  <a:moveTo>
                    <a:pt x="194359" y="1183259"/>
                  </a:moveTo>
                  <a:lnTo>
                    <a:pt x="194182" y="1183513"/>
                  </a:lnTo>
                  <a:lnTo>
                    <a:pt x="194359" y="1183259"/>
                  </a:lnTo>
                  <a:close/>
                </a:path>
                <a:path w="1464945" h="1654809">
                  <a:moveTo>
                    <a:pt x="216346" y="1151763"/>
                  </a:moveTo>
                  <a:lnTo>
                    <a:pt x="216153" y="1152017"/>
                  </a:lnTo>
                  <a:lnTo>
                    <a:pt x="216346" y="1151763"/>
                  </a:lnTo>
                  <a:close/>
                </a:path>
                <a:path w="1464945" h="1654809">
                  <a:moveTo>
                    <a:pt x="239394" y="1121283"/>
                  </a:moveTo>
                  <a:lnTo>
                    <a:pt x="239140" y="1121537"/>
                  </a:lnTo>
                  <a:lnTo>
                    <a:pt x="239394" y="1121283"/>
                  </a:lnTo>
                  <a:close/>
                </a:path>
                <a:path w="1464945" h="1654809">
                  <a:moveTo>
                    <a:pt x="263736" y="1091819"/>
                  </a:moveTo>
                  <a:lnTo>
                    <a:pt x="263397" y="1092200"/>
                  </a:lnTo>
                  <a:lnTo>
                    <a:pt x="263736" y="1091819"/>
                  </a:lnTo>
                  <a:close/>
                </a:path>
                <a:path w="1464945" h="1654809">
                  <a:moveTo>
                    <a:pt x="288916" y="1063625"/>
                  </a:moveTo>
                  <a:lnTo>
                    <a:pt x="288544" y="1064006"/>
                  </a:lnTo>
                  <a:lnTo>
                    <a:pt x="288916" y="1063625"/>
                  </a:lnTo>
                  <a:close/>
                </a:path>
                <a:path w="1464945" h="1654809">
                  <a:moveTo>
                    <a:pt x="315087" y="1036828"/>
                  </a:moveTo>
                  <a:lnTo>
                    <a:pt x="314706" y="1037082"/>
                  </a:lnTo>
                  <a:lnTo>
                    <a:pt x="314838" y="1037082"/>
                  </a:lnTo>
                  <a:lnTo>
                    <a:pt x="315087" y="1036828"/>
                  </a:lnTo>
                  <a:close/>
                </a:path>
                <a:path w="1464945" h="1654809">
                  <a:moveTo>
                    <a:pt x="342177" y="1011301"/>
                  </a:moveTo>
                  <a:lnTo>
                    <a:pt x="341883" y="1011555"/>
                  </a:lnTo>
                  <a:lnTo>
                    <a:pt x="342177" y="1011301"/>
                  </a:lnTo>
                  <a:close/>
                </a:path>
                <a:path w="1464945" h="1654809">
                  <a:moveTo>
                    <a:pt x="370181" y="987171"/>
                  </a:moveTo>
                  <a:lnTo>
                    <a:pt x="369696" y="987551"/>
                  </a:lnTo>
                  <a:lnTo>
                    <a:pt x="370181" y="987171"/>
                  </a:lnTo>
                  <a:close/>
                </a:path>
                <a:path w="1464945" h="1654809">
                  <a:moveTo>
                    <a:pt x="398780" y="964692"/>
                  </a:moveTo>
                  <a:lnTo>
                    <a:pt x="398399" y="964946"/>
                  </a:lnTo>
                  <a:lnTo>
                    <a:pt x="398780" y="964692"/>
                  </a:lnTo>
                  <a:close/>
                </a:path>
                <a:path w="1464945" h="1654809">
                  <a:moveTo>
                    <a:pt x="427987" y="943703"/>
                  </a:moveTo>
                  <a:lnTo>
                    <a:pt x="427735" y="943863"/>
                  </a:lnTo>
                  <a:lnTo>
                    <a:pt x="427987" y="943703"/>
                  </a:lnTo>
                  <a:close/>
                </a:path>
                <a:path w="1464945" h="1654809">
                  <a:moveTo>
                    <a:pt x="458088" y="924432"/>
                  </a:moveTo>
                  <a:lnTo>
                    <a:pt x="457707" y="924560"/>
                  </a:lnTo>
                  <a:lnTo>
                    <a:pt x="457890" y="924560"/>
                  </a:lnTo>
                  <a:lnTo>
                    <a:pt x="458088" y="924432"/>
                  </a:lnTo>
                  <a:close/>
                </a:path>
                <a:path w="1464945" h="1654809">
                  <a:moveTo>
                    <a:pt x="488695" y="906653"/>
                  </a:moveTo>
                  <a:lnTo>
                    <a:pt x="488188" y="906907"/>
                  </a:lnTo>
                  <a:lnTo>
                    <a:pt x="488695" y="906653"/>
                  </a:lnTo>
                  <a:close/>
                </a:path>
                <a:path w="1464945" h="1654809">
                  <a:moveTo>
                    <a:pt x="519872" y="890905"/>
                  </a:moveTo>
                  <a:lnTo>
                    <a:pt x="519683" y="890905"/>
                  </a:lnTo>
                  <a:lnTo>
                    <a:pt x="519302" y="891159"/>
                  </a:lnTo>
                  <a:lnTo>
                    <a:pt x="519872" y="890905"/>
                  </a:lnTo>
                  <a:close/>
                </a:path>
                <a:path w="1464945" h="1654809">
                  <a:moveTo>
                    <a:pt x="551344" y="876935"/>
                  </a:moveTo>
                  <a:lnTo>
                    <a:pt x="551180" y="876935"/>
                  </a:lnTo>
                  <a:lnTo>
                    <a:pt x="550671" y="877188"/>
                  </a:lnTo>
                  <a:lnTo>
                    <a:pt x="551344" y="876935"/>
                  </a:lnTo>
                  <a:close/>
                </a:path>
                <a:path w="1464945" h="1654809">
                  <a:moveTo>
                    <a:pt x="582930" y="864997"/>
                  </a:moveTo>
                  <a:lnTo>
                    <a:pt x="582421" y="865124"/>
                  </a:lnTo>
                  <a:lnTo>
                    <a:pt x="582593" y="865124"/>
                  </a:lnTo>
                  <a:lnTo>
                    <a:pt x="582930" y="864997"/>
                  </a:lnTo>
                  <a:close/>
                </a:path>
                <a:path w="1464945" h="1654809">
                  <a:moveTo>
                    <a:pt x="615014" y="855105"/>
                  </a:moveTo>
                  <a:lnTo>
                    <a:pt x="614552" y="855218"/>
                  </a:lnTo>
                  <a:lnTo>
                    <a:pt x="615014" y="855105"/>
                  </a:lnTo>
                  <a:close/>
                </a:path>
                <a:path w="1464945" h="1654809">
                  <a:moveTo>
                    <a:pt x="647531" y="847217"/>
                  </a:moveTo>
                  <a:lnTo>
                    <a:pt x="647319" y="847217"/>
                  </a:lnTo>
                  <a:lnTo>
                    <a:pt x="646810" y="847344"/>
                  </a:lnTo>
                  <a:lnTo>
                    <a:pt x="647531" y="847217"/>
                  </a:lnTo>
                  <a:close/>
                </a:path>
                <a:path w="1464945" h="1654809">
                  <a:moveTo>
                    <a:pt x="680428" y="841501"/>
                  </a:moveTo>
                  <a:lnTo>
                    <a:pt x="679957" y="841501"/>
                  </a:lnTo>
                  <a:lnTo>
                    <a:pt x="679450" y="841629"/>
                  </a:lnTo>
                  <a:lnTo>
                    <a:pt x="680428" y="841501"/>
                  </a:lnTo>
                  <a:close/>
                </a:path>
                <a:path w="1464945" h="1654809">
                  <a:moveTo>
                    <a:pt x="697092" y="839469"/>
                  </a:moveTo>
                  <a:lnTo>
                    <a:pt x="696087" y="839469"/>
                  </a:lnTo>
                  <a:lnTo>
                    <a:pt x="695706" y="839597"/>
                  </a:lnTo>
                  <a:lnTo>
                    <a:pt x="697092" y="839469"/>
                  </a:lnTo>
                  <a:close/>
                </a:path>
                <a:path w="1464945" h="1654809">
                  <a:moveTo>
                    <a:pt x="714152" y="838073"/>
                  </a:moveTo>
                  <a:lnTo>
                    <a:pt x="712343" y="838073"/>
                  </a:lnTo>
                  <a:lnTo>
                    <a:pt x="712088" y="838200"/>
                  </a:lnTo>
                  <a:lnTo>
                    <a:pt x="714152" y="838073"/>
                  </a:lnTo>
                  <a:close/>
                </a:path>
                <a:path w="1464945" h="1654809">
                  <a:moveTo>
                    <a:pt x="793876" y="815213"/>
                  </a:moveTo>
                  <a:lnTo>
                    <a:pt x="777239" y="816737"/>
                  </a:lnTo>
                  <a:lnTo>
                    <a:pt x="883836" y="816737"/>
                  </a:lnTo>
                  <a:lnTo>
                    <a:pt x="888355" y="815340"/>
                  </a:lnTo>
                  <a:lnTo>
                    <a:pt x="793495" y="815340"/>
                  </a:lnTo>
                  <a:lnTo>
                    <a:pt x="793876" y="815213"/>
                  </a:lnTo>
                  <a:close/>
                </a:path>
                <a:path w="1464945" h="1654809">
                  <a:moveTo>
                    <a:pt x="810006" y="813181"/>
                  </a:moveTo>
                  <a:lnTo>
                    <a:pt x="793495" y="815340"/>
                  </a:lnTo>
                  <a:lnTo>
                    <a:pt x="888355" y="815340"/>
                  </a:lnTo>
                  <a:lnTo>
                    <a:pt x="894928" y="813307"/>
                  </a:lnTo>
                  <a:lnTo>
                    <a:pt x="809625" y="813307"/>
                  </a:lnTo>
                  <a:lnTo>
                    <a:pt x="810006" y="813181"/>
                  </a:lnTo>
                  <a:close/>
                </a:path>
                <a:path w="1464945" h="1654809">
                  <a:moveTo>
                    <a:pt x="913681" y="807466"/>
                  </a:moveTo>
                  <a:lnTo>
                    <a:pt x="842644" y="807466"/>
                  </a:lnTo>
                  <a:lnTo>
                    <a:pt x="842009" y="807593"/>
                  </a:lnTo>
                  <a:lnTo>
                    <a:pt x="809625" y="813307"/>
                  </a:lnTo>
                  <a:lnTo>
                    <a:pt x="894928" y="813307"/>
                  </a:lnTo>
                  <a:lnTo>
                    <a:pt x="913002" y="807719"/>
                  </a:lnTo>
                  <a:lnTo>
                    <a:pt x="913681" y="807466"/>
                  </a:lnTo>
                  <a:close/>
                </a:path>
                <a:path w="1464945" h="1654809">
                  <a:moveTo>
                    <a:pt x="842234" y="807538"/>
                  </a:moveTo>
                  <a:lnTo>
                    <a:pt x="841927" y="807593"/>
                  </a:lnTo>
                  <a:lnTo>
                    <a:pt x="842234" y="807538"/>
                  </a:lnTo>
                  <a:close/>
                </a:path>
                <a:path w="1464945" h="1654809">
                  <a:moveTo>
                    <a:pt x="934705" y="799592"/>
                  </a:moveTo>
                  <a:lnTo>
                    <a:pt x="875030" y="799592"/>
                  </a:lnTo>
                  <a:lnTo>
                    <a:pt x="842234" y="807538"/>
                  </a:lnTo>
                  <a:lnTo>
                    <a:pt x="842644" y="807466"/>
                  </a:lnTo>
                  <a:lnTo>
                    <a:pt x="913681" y="807466"/>
                  </a:lnTo>
                  <a:lnTo>
                    <a:pt x="934705" y="799592"/>
                  </a:lnTo>
                  <a:close/>
                </a:path>
                <a:path w="1464945" h="1654809">
                  <a:moveTo>
                    <a:pt x="958629" y="789686"/>
                  </a:moveTo>
                  <a:lnTo>
                    <a:pt x="907160" y="789686"/>
                  </a:lnTo>
                  <a:lnTo>
                    <a:pt x="874394" y="799719"/>
                  </a:lnTo>
                  <a:lnTo>
                    <a:pt x="875030" y="799592"/>
                  </a:lnTo>
                  <a:lnTo>
                    <a:pt x="934705" y="799592"/>
                  </a:lnTo>
                  <a:lnTo>
                    <a:pt x="945895" y="795401"/>
                  </a:lnTo>
                  <a:lnTo>
                    <a:pt x="958629" y="789686"/>
                  </a:lnTo>
                  <a:close/>
                </a:path>
                <a:path w="1464945" h="1654809">
                  <a:moveTo>
                    <a:pt x="938910" y="777621"/>
                  </a:moveTo>
                  <a:lnTo>
                    <a:pt x="906526" y="789813"/>
                  </a:lnTo>
                  <a:lnTo>
                    <a:pt x="907160" y="789686"/>
                  </a:lnTo>
                  <a:lnTo>
                    <a:pt x="958629" y="789686"/>
                  </a:lnTo>
                  <a:lnTo>
                    <a:pt x="978153" y="780923"/>
                  </a:lnTo>
                  <a:lnTo>
                    <a:pt x="984154" y="777875"/>
                  </a:lnTo>
                  <a:lnTo>
                    <a:pt x="938402" y="777875"/>
                  </a:lnTo>
                  <a:lnTo>
                    <a:pt x="938910" y="777621"/>
                  </a:lnTo>
                  <a:close/>
                </a:path>
                <a:path w="1464945" h="1654809">
                  <a:moveTo>
                    <a:pt x="1011912" y="763651"/>
                  </a:moveTo>
                  <a:lnTo>
                    <a:pt x="970280" y="763651"/>
                  </a:lnTo>
                  <a:lnTo>
                    <a:pt x="969771" y="763905"/>
                  </a:lnTo>
                  <a:lnTo>
                    <a:pt x="938402" y="777875"/>
                  </a:lnTo>
                  <a:lnTo>
                    <a:pt x="984154" y="777875"/>
                  </a:lnTo>
                  <a:lnTo>
                    <a:pt x="1010157" y="764667"/>
                  </a:lnTo>
                  <a:lnTo>
                    <a:pt x="1011912" y="763651"/>
                  </a:lnTo>
                  <a:close/>
                </a:path>
                <a:path w="1464945" h="1654809">
                  <a:moveTo>
                    <a:pt x="970228" y="763673"/>
                  </a:moveTo>
                  <a:lnTo>
                    <a:pt x="969710" y="763905"/>
                  </a:lnTo>
                  <a:lnTo>
                    <a:pt x="970228" y="763673"/>
                  </a:lnTo>
                  <a:close/>
                </a:path>
                <a:path w="1464945" h="1654809">
                  <a:moveTo>
                    <a:pt x="1039114" y="747903"/>
                  </a:moveTo>
                  <a:lnTo>
                    <a:pt x="1001394" y="747903"/>
                  </a:lnTo>
                  <a:lnTo>
                    <a:pt x="970228" y="763673"/>
                  </a:lnTo>
                  <a:lnTo>
                    <a:pt x="1011912" y="763651"/>
                  </a:lnTo>
                  <a:lnTo>
                    <a:pt x="1039114" y="747903"/>
                  </a:lnTo>
                  <a:close/>
                </a:path>
                <a:path w="1464945" h="1654809">
                  <a:moveTo>
                    <a:pt x="1066744" y="730250"/>
                  </a:moveTo>
                  <a:lnTo>
                    <a:pt x="1031747" y="730250"/>
                  </a:lnTo>
                  <a:lnTo>
                    <a:pt x="1000886" y="748157"/>
                  </a:lnTo>
                  <a:lnTo>
                    <a:pt x="1001394" y="747903"/>
                  </a:lnTo>
                  <a:lnTo>
                    <a:pt x="1039114" y="747903"/>
                  </a:lnTo>
                  <a:lnTo>
                    <a:pt x="1041527" y="746506"/>
                  </a:lnTo>
                  <a:lnTo>
                    <a:pt x="1066744" y="730250"/>
                  </a:lnTo>
                  <a:close/>
                </a:path>
                <a:path w="1464945" h="1654809">
                  <a:moveTo>
                    <a:pt x="1094523" y="710819"/>
                  </a:moveTo>
                  <a:lnTo>
                    <a:pt x="1061720" y="710819"/>
                  </a:lnTo>
                  <a:lnTo>
                    <a:pt x="1031367" y="730376"/>
                  </a:lnTo>
                  <a:lnTo>
                    <a:pt x="1031747" y="730250"/>
                  </a:lnTo>
                  <a:lnTo>
                    <a:pt x="1066744" y="730250"/>
                  </a:lnTo>
                  <a:lnTo>
                    <a:pt x="1072260" y="726694"/>
                  </a:lnTo>
                  <a:lnTo>
                    <a:pt x="1094523" y="710819"/>
                  </a:lnTo>
                  <a:close/>
                </a:path>
                <a:path w="1464945" h="1654809">
                  <a:moveTo>
                    <a:pt x="1121864" y="689863"/>
                  </a:moveTo>
                  <a:lnTo>
                    <a:pt x="1091057" y="689863"/>
                  </a:lnTo>
                  <a:lnTo>
                    <a:pt x="1061461" y="710985"/>
                  </a:lnTo>
                  <a:lnTo>
                    <a:pt x="1061720" y="710819"/>
                  </a:lnTo>
                  <a:lnTo>
                    <a:pt x="1094523" y="710819"/>
                  </a:lnTo>
                  <a:lnTo>
                    <a:pt x="1102359" y="705231"/>
                  </a:lnTo>
                  <a:lnTo>
                    <a:pt x="1121864" y="689863"/>
                  </a:lnTo>
                  <a:close/>
                </a:path>
                <a:path w="1464945" h="1654809">
                  <a:moveTo>
                    <a:pt x="1148842" y="667257"/>
                  </a:moveTo>
                  <a:lnTo>
                    <a:pt x="1119758" y="667257"/>
                  </a:lnTo>
                  <a:lnTo>
                    <a:pt x="1090675" y="690118"/>
                  </a:lnTo>
                  <a:lnTo>
                    <a:pt x="1091057" y="689863"/>
                  </a:lnTo>
                  <a:lnTo>
                    <a:pt x="1121864" y="689863"/>
                  </a:lnTo>
                  <a:lnTo>
                    <a:pt x="1131696" y="682117"/>
                  </a:lnTo>
                  <a:lnTo>
                    <a:pt x="1148842" y="667257"/>
                  </a:lnTo>
                  <a:close/>
                </a:path>
                <a:path w="1464945" h="1654809">
                  <a:moveTo>
                    <a:pt x="1201229" y="617601"/>
                  </a:moveTo>
                  <a:lnTo>
                    <a:pt x="1174622" y="617601"/>
                  </a:lnTo>
                  <a:lnTo>
                    <a:pt x="1147318" y="643382"/>
                  </a:lnTo>
                  <a:lnTo>
                    <a:pt x="1119378" y="667512"/>
                  </a:lnTo>
                  <a:lnTo>
                    <a:pt x="1119758" y="667257"/>
                  </a:lnTo>
                  <a:lnTo>
                    <a:pt x="1148842" y="667257"/>
                  </a:lnTo>
                  <a:lnTo>
                    <a:pt x="1160271" y="657351"/>
                  </a:lnTo>
                  <a:lnTo>
                    <a:pt x="1187831" y="631317"/>
                  </a:lnTo>
                  <a:lnTo>
                    <a:pt x="1201229" y="617601"/>
                  </a:lnTo>
                  <a:close/>
                </a:path>
                <a:path w="1464945" h="1654809">
                  <a:moveTo>
                    <a:pt x="1147571" y="643128"/>
                  </a:moveTo>
                  <a:lnTo>
                    <a:pt x="1147278" y="643382"/>
                  </a:lnTo>
                  <a:lnTo>
                    <a:pt x="1147571" y="643128"/>
                  </a:lnTo>
                  <a:close/>
                </a:path>
                <a:path w="1464945" h="1654809">
                  <a:moveTo>
                    <a:pt x="1226439" y="590676"/>
                  </a:moveTo>
                  <a:lnTo>
                    <a:pt x="1200911" y="590676"/>
                  </a:lnTo>
                  <a:lnTo>
                    <a:pt x="1174546" y="617672"/>
                  </a:lnTo>
                  <a:lnTo>
                    <a:pt x="1201229" y="617601"/>
                  </a:lnTo>
                  <a:lnTo>
                    <a:pt x="1214628" y="603885"/>
                  </a:lnTo>
                  <a:lnTo>
                    <a:pt x="1226439" y="590676"/>
                  </a:lnTo>
                  <a:close/>
                </a:path>
                <a:path w="1464945" h="1654809">
                  <a:moveTo>
                    <a:pt x="1296531" y="502666"/>
                  </a:moveTo>
                  <a:lnTo>
                    <a:pt x="1273429" y="502666"/>
                  </a:lnTo>
                  <a:lnTo>
                    <a:pt x="1250060" y="533526"/>
                  </a:lnTo>
                  <a:lnTo>
                    <a:pt x="1225804" y="562863"/>
                  </a:lnTo>
                  <a:lnTo>
                    <a:pt x="1200531" y="591057"/>
                  </a:lnTo>
                  <a:lnTo>
                    <a:pt x="1200911" y="590676"/>
                  </a:lnTo>
                  <a:lnTo>
                    <a:pt x="1226439" y="590676"/>
                  </a:lnTo>
                  <a:lnTo>
                    <a:pt x="1240408" y="575056"/>
                  </a:lnTo>
                  <a:lnTo>
                    <a:pt x="1265173" y="545211"/>
                  </a:lnTo>
                  <a:lnTo>
                    <a:pt x="1288669" y="513969"/>
                  </a:lnTo>
                  <a:lnTo>
                    <a:pt x="1296531" y="502666"/>
                  </a:lnTo>
                  <a:close/>
                </a:path>
                <a:path w="1464945" h="1654809">
                  <a:moveTo>
                    <a:pt x="1226058" y="562482"/>
                  </a:moveTo>
                  <a:lnTo>
                    <a:pt x="1225717" y="562863"/>
                  </a:lnTo>
                  <a:lnTo>
                    <a:pt x="1226058" y="562482"/>
                  </a:lnTo>
                  <a:close/>
                </a:path>
                <a:path w="1464945" h="1654809">
                  <a:moveTo>
                    <a:pt x="1250315" y="533146"/>
                  </a:moveTo>
                  <a:lnTo>
                    <a:pt x="1250000" y="533526"/>
                  </a:lnTo>
                  <a:lnTo>
                    <a:pt x="1250315" y="533146"/>
                  </a:lnTo>
                  <a:close/>
                </a:path>
                <a:path w="1464945" h="1654809">
                  <a:moveTo>
                    <a:pt x="1338048" y="438657"/>
                  </a:moveTo>
                  <a:lnTo>
                    <a:pt x="1316100" y="438657"/>
                  </a:lnTo>
                  <a:lnTo>
                    <a:pt x="1295145" y="471424"/>
                  </a:lnTo>
                  <a:lnTo>
                    <a:pt x="1273174" y="502919"/>
                  </a:lnTo>
                  <a:lnTo>
                    <a:pt x="1273429" y="502666"/>
                  </a:lnTo>
                  <a:lnTo>
                    <a:pt x="1296531" y="502666"/>
                  </a:lnTo>
                  <a:lnTo>
                    <a:pt x="1311020" y="481838"/>
                  </a:lnTo>
                  <a:lnTo>
                    <a:pt x="1332230" y="448691"/>
                  </a:lnTo>
                  <a:lnTo>
                    <a:pt x="1338048" y="438657"/>
                  </a:lnTo>
                  <a:close/>
                </a:path>
                <a:path w="1464945" h="1654809">
                  <a:moveTo>
                    <a:pt x="1295272" y="471169"/>
                  </a:moveTo>
                  <a:lnTo>
                    <a:pt x="1295096" y="471424"/>
                  </a:lnTo>
                  <a:lnTo>
                    <a:pt x="1295272" y="471169"/>
                  </a:lnTo>
                  <a:close/>
                </a:path>
                <a:path w="1464945" h="1654809">
                  <a:moveTo>
                    <a:pt x="1419061" y="264032"/>
                  </a:moveTo>
                  <a:lnTo>
                    <a:pt x="1399032" y="264032"/>
                  </a:lnTo>
                  <a:lnTo>
                    <a:pt x="1398905" y="264413"/>
                  </a:lnTo>
                  <a:lnTo>
                    <a:pt x="1385316" y="300609"/>
                  </a:lnTo>
                  <a:lnTo>
                    <a:pt x="1370075" y="336296"/>
                  </a:lnTo>
                  <a:lnTo>
                    <a:pt x="1353438" y="371221"/>
                  </a:lnTo>
                  <a:lnTo>
                    <a:pt x="1335278" y="405511"/>
                  </a:lnTo>
                  <a:lnTo>
                    <a:pt x="1315846" y="438912"/>
                  </a:lnTo>
                  <a:lnTo>
                    <a:pt x="1316100" y="438657"/>
                  </a:lnTo>
                  <a:lnTo>
                    <a:pt x="1338048" y="438657"/>
                  </a:lnTo>
                  <a:lnTo>
                    <a:pt x="1352042" y="414528"/>
                  </a:lnTo>
                  <a:lnTo>
                    <a:pt x="1370457" y="379603"/>
                  </a:lnTo>
                  <a:lnTo>
                    <a:pt x="1387474" y="343916"/>
                  </a:lnTo>
                  <a:lnTo>
                    <a:pt x="1402969" y="307594"/>
                  </a:lnTo>
                  <a:lnTo>
                    <a:pt x="1416938" y="270510"/>
                  </a:lnTo>
                  <a:lnTo>
                    <a:pt x="1419061" y="264032"/>
                  </a:lnTo>
                  <a:close/>
                </a:path>
                <a:path w="1464945" h="1654809">
                  <a:moveTo>
                    <a:pt x="1335405" y="405130"/>
                  </a:moveTo>
                  <a:lnTo>
                    <a:pt x="1335184" y="405511"/>
                  </a:lnTo>
                  <a:lnTo>
                    <a:pt x="1335405" y="405130"/>
                  </a:lnTo>
                  <a:close/>
                </a:path>
                <a:path w="1464945" h="1654809">
                  <a:moveTo>
                    <a:pt x="1353566" y="370840"/>
                  </a:moveTo>
                  <a:lnTo>
                    <a:pt x="1353365" y="371221"/>
                  </a:lnTo>
                  <a:lnTo>
                    <a:pt x="1353566" y="370840"/>
                  </a:lnTo>
                  <a:close/>
                </a:path>
                <a:path w="1464945" h="1654809">
                  <a:moveTo>
                    <a:pt x="1370203" y="335915"/>
                  </a:moveTo>
                  <a:lnTo>
                    <a:pt x="1370022" y="336296"/>
                  </a:lnTo>
                  <a:lnTo>
                    <a:pt x="1370203" y="335915"/>
                  </a:lnTo>
                  <a:close/>
                </a:path>
                <a:path w="1464945" h="1654809">
                  <a:moveTo>
                    <a:pt x="1385443" y="300228"/>
                  </a:moveTo>
                  <a:lnTo>
                    <a:pt x="1385280" y="300609"/>
                  </a:lnTo>
                  <a:lnTo>
                    <a:pt x="1385443" y="300228"/>
                  </a:lnTo>
                  <a:close/>
                </a:path>
                <a:path w="1464945" h="1654809">
                  <a:moveTo>
                    <a:pt x="1399006" y="264101"/>
                  </a:moveTo>
                  <a:lnTo>
                    <a:pt x="1398889" y="264413"/>
                  </a:lnTo>
                  <a:lnTo>
                    <a:pt x="1399006" y="264101"/>
                  </a:lnTo>
                  <a:close/>
                </a:path>
                <a:path w="1464945" h="1654809">
                  <a:moveTo>
                    <a:pt x="1440926" y="189992"/>
                  </a:moveTo>
                  <a:lnTo>
                    <a:pt x="1421383" y="189992"/>
                  </a:lnTo>
                  <a:lnTo>
                    <a:pt x="1421257" y="190500"/>
                  </a:lnTo>
                  <a:lnTo>
                    <a:pt x="1410970" y="227584"/>
                  </a:lnTo>
                  <a:lnTo>
                    <a:pt x="1399006" y="264101"/>
                  </a:lnTo>
                  <a:lnTo>
                    <a:pt x="1419061" y="264032"/>
                  </a:lnTo>
                  <a:lnTo>
                    <a:pt x="1429258" y="232918"/>
                  </a:lnTo>
                  <a:lnTo>
                    <a:pt x="1439798" y="194944"/>
                  </a:lnTo>
                  <a:lnTo>
                    <a:pt x="1440926" y="189992"/>
                  </a:lnTo>
                  <a:close/>
                </a:path>
                <a:path w="1464945" h="1654809">
                  <a:moveTo>
                    <a:pt x="1410970" y="227203"/>
                  </a:moveTo>
                  <a:lnTo>
                    <a:pt x="1410846" y="227584"/>
                  </a:lnTo>
                  <a:lnTo>
                    <a:pt x="1410970" y="227203"/>
                  </a:lnTo>
                  <a:close/>
                </a:path>
                <a:path w="1464945" h="1654809">
                  <a:moveTo>
                    <a:pt x="1421318" y="190227"/>
                  </a:moveTo>
                  <a:lnTo>
                    <a:pt x="1421243" y="190500"/>
                  </a:lnTo>
                  <a:lnTo>
                    <a:pt x="1421318" y="190227"/>
                  </a:lnTo>
                  <a:close/>
                </a:path>
                <a:path w="1464945" h="1654809">
                  <a:moveTo>
                    <a:pt x="1460795" y="76454"/>
                  </a:moveTo>
                  <a:lnTo>
                    <a:pt x="1441704" y="76454"/>
                  </a:lnTo>
                  <a:lnTo>
                    <a:pt x="1436750" y="115062"/>
                  </a:lnTo>
                  <a:lnTo>
                    <a:pt x="1429893" y="152907"/>
                  </a:lnTo>
                  <a:lnTo>
                    <a:pt x="1421318" y="190227"/>
                  </a:lnTo>
                  <a:lnTo>
                    <a:pt x="1421383" y="189992"/>
                  </a:lnTo>
                  <a:lnTo>
                    <a:pt x="1440926" y="189992"/>
                  </a:lnTo>
                  <a:lnTo>
                    <a:pt x="1448561" y="156463"/>
                  </a:lnTo>
                  <a:lnTo>
                    <a:pt x="1455546" y="117729"/>
                  </a:lnTo>
                  <a:lnTo>
                    <a:pt x="1460627" y="78612"/>
                  </a:lnTo>
                  <a:lnTo>
                    <a:pt x="1460795" y="76454"/>
                  </a:lnTo>
                  <a:close/>
                </a:path>
                <a:path w="1464945" h="1654809">
                  <a:moveTo>
                    <a:pt x="1429893" y="152400"/>
                  </a:moveTo>
                  <a:lnTo>
                    <a:pt x="1429777" y="152907"/>
                  </a:lnTo>
                  <a:lnTo>
                    <a:pt x="1429893" y="152400"/>
                  </a:lnTo>
                  <a:close/>
                </a:path>
                <a:path w="1464945" h="1654809">
                  <a:moveTo>
                    <a:pt x="1436750" y="114554"/>
                  </a:moveTo>
                  <a:lnTo>
                    <a:pt x="1436660" y="115062"/>
                  </a:lnTo>
                  <a:lnTo>
                    <a:pt x="1436750" y="114554"/>
                  </a:lnTo>
                  <a:close/>
                </a:path>
                <a:path w="1464945" h="1654809">
                  <a:moveTo>
                    <a:pt x="1445768" y="0"/>
                  </a:moveTo>
                  <a:lnTo>
                    <a:pt x="1444624" y="38735"/>
                  </a:lnTo>
                  <a:lnTo>
                    <a:pt x="1444525" y="39497"/>
                  </a:lnTo>
                  <a:lnTo>
                    <a:pt x="1441577" y="76962"/>
                  </a:lnTo>
                  <a:lnTo>
                    <a:pt x="1441704" y="76454"/>
                  </a:lnTo>
                  <a:lnTo>
                    <a:pt x="1460795" y="76454"/>
                  </a:lnTo>
                  <a:lnTo>
                    <a:pt x="1463674" y="39497"/>
                  </a:lnTo>
                  <a:lnTo>
                    <a:pt x="1464691" y="507"/>
                  </a:lnTo>
                  <a:lnTo>
                    <a:pt x="1445768" y="0"/>
                  </a:lnTo>
                  <a:close/>
                </a:path>
                <a:path w="1464945" h="1654809">
                  <a:moveTo>
                    <a:pt x="1444624" y="38226"/>
                  </a:moveTo>
                  <a:lnTo>
                    <a:pt x="1444585" y="38735"/>
                  </a:lnTo>
                  <a:lnTo>
                    <a:pt x="1444624" y="38226"/>
                  </a:lnTo>
                  <a:close/>
                </a:path>
              </a:pathLst>
            </a:custGeom>
            <a:solidFill>
              <a:srgbClr val="9E2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5104" y="8387842"/>
            <a:ext cx="345249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93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93675" algn="l"/>
              </a:tabLst>
            </a:pP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Напишите ваше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сообщение </a:t>
            </a:r>
            <a:r>
              <a:rPr sz="1200" spc="-40" dirty="0">
                <a:solidFill>
                  <a:srgbClr val="9E2C17"/>
                </a:solidFill>
                <a:latin typeface="Arial Black"/>
                <a:cs typeface="Arial Black"/>
              </a:rPr>
              <a:t>и/или 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прикрепите</a:t>
            </a:r>
            <a:r>
              <a:rPr sz="1200" spc="-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файл.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E2C17"/>
              </a:buClr>
              <a:buFont typeface="Arial Black"/>
              <a:buAutoNum type="arabicPeriod" startAt="4"/>
            </a:pPr>
            <a:endParaRPr sz="1750">
              <a:latin typeface="Arial Black"/>
              <a:cs typeface="Arial Black"/>
            </a:endParaRPr>
          </a:p>
          <a:p>
            <a:pPr marL="180975" marR="5080" indent="-180975" algn="r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80975" algn="l"/>
              </a:tabLst>
            </a:pPr>
            <a:r>
              <a:rPr sz="1200" spc="-170" dirty="0">
                <a:solidFill>
                  <a:srgbClr val="9E2C17"/>
                </a:solidFill>
                <a:latin typeface="Arial Black"/>
                <a:cs typeface="Arial Black"/>
              </a:rPr>
              <a:t>Сох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ра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н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r>
              <a:rPr sz="1200" spc="-35" dirty="0">
                <a:solidFill>
                  <a:srgbClr val="9E2C17"/>
                </a:solidFill>
                <a:latin typeface="Arial Black"/>
                <a:cs typeface="Arial Black"/>
              </a:rPr>
              <a:t>т</a:t>
            </a:r>
            <a:r>
              <a:rPr sz="1200" spc="-140" dirty="0">
                <a:solidFill>
                  <a:srgbClr val="9E2C17"/>
                </a:solidFill>
                <a:latin typeface="Arial Black"/>
                <a:cs typeface="Arial Black"/>
              </a:rPr>
              <a:t>е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4857" y="8832012"/>
            <a:ext cx="800100" cy="393700"/>
          </a:xfrm>
          <a:custGeom>
            <a:avLst/>
            <a:gdLst/>
            <a:ahLst/>
            <a:cxnLst/>
            <a:rect l="l" t="t" r="r" b="b"/>
            <a:pathLst>
              <a:path w="800100" h="393700">
                <a:moveTo>
                  <a:pt x="724535" y="317474"/>
                </a:moveTo>
                <a:lnTo>
                  <a:pt x="723736" y="345661"/>
                </a:lnTo>
                <a:lnTo>
                  <a:pt x="736726" y="346392"/>
                </a:lnTo>
                <a:lnTo>
                  <a:pt x="735584" y="365417"/>
                </a:lnTo>
                <a:lnTo>
                  <a:pt x="723176" y="365417"/>
                </a:lnTo>
                <a:lnTo>
                  <a:pt x="722376" y="393649"/>
                </a:lnTo>
                <a:lnTo>
                  <a:pt x="782859" y="365417"/>
                </a:lnTo>
                <a:lnTo>
                  <a:pt x="735584" y="365417"/>
                </a:lnTo>
                <a:lnTo>
                  <a:pt x="723196" y="364714"/>
                </a:lnTo>
                <a:lnTo>
                  <a:pt x="784363" y="364714"/>
                </a:lnTo>
                <a:lnTo>
                  <a:pt x="799592" y="357606"/>
                </a:lnTo>
                <a:lnTo>
                  <a:pt x="724535" y="317474"/>
                </a:lnTo>
                <a:close/>
              </a:path>
              <a:path w="800100" h="393700">
                <a:moveTo>
                  <a:pt x="723736" y="345661"/>
                </a:moveTo>
                <a:lnTo>
                  <a:pt x="723196" y="364714"/>
                </a:lnTo>
                <a:lnTo>
                  <a:pt x="735584" y="365417"/>
                </a:lnTo>
                <a:lnTo>
                  <a:pt x="736726" y="346392"/>
                </a:lnTo>
                <a:lnTo>
                  <a:pt x="723736" y="345661"/>
                </a:lnTo>
                <a:close/>
              </a:path>
              <a:path w="800100" h="393700">
                <a:moveTo>
                  <a:pt x="19050" y="0"/>
                </a:moveTo>
                <a:lnTo>
                  <a:pt x="0" y="660"/>
                </a:lnTo>
                <a:lnTo>
                  <a:pt x="254" y="9359"/>
                </a:lnTo>
                <a:lnTo>
                  <a:pt x="1269" y="18529"/>
                </a:lnTo>
                <a:lnTo>
                  <a:pt x="18795" y="71526"/>
                </a:lnTo>
                <a:lnTo>
                  <a:pt x="41020" y="105613"/>
                </a:lnTo>
                <a:lnTo>
                  <a:pt x="70738" y="138506"/>
                </a:lnTo>
                <a:lnTo>
                  <a:pt x="107442" y="170078"/>
                </a:lnTo>
                <a:lnTo>
                  <a:pt x="150241" y="200088"/>
                </a:lnTo>
                <a:lnTo>
                  <a:pt x="198755" y="228473"/>
                </a:lnTo>
                <a:lnTo>
                  <a:pt x="252475" y="254939"/>
                </a:lnTo>
                <a:lnTo>
                  <a:pt x="310769" y="279171"/>
                </a:lnTo>
                <a:lnTo>
                  <a:pt x="373125" y="301053"/>
                </a:lnTo>
                <a:lnTo>
                  <a:pt x="438912" y="320243"/>
                </a:lnTo>
                <a:lnTo>
                  <a:pt x="507492" y="336448"/>
                </a:lnTo>
                <a:lnTo>
                  <a:pt x="578485" y="349592"/>
                </a:lnTo>
                <a:lnTo>
                  <a:pt x="651256" y="359270"/>
                </a:lnTo>
                <a:lnTo>
                  <a:pt x="723196" y="364714"/>
                </a:lnTo>
                <a:lnTo>
                  <a:pt x="723736" y="345661"/>
                </a:lnTo>
                <a:lnTo>
                  <a:pt x="689356" y="343725"/>
                </a:lnTo>
                <a:lnTo>
                  <a:pt x="653161" y="340321"/>
                </a:lnTo>
                <a:lnTo>
                  <a:pt x="617093" y="335965"/>
                </a:lnTo>
                <a:lnTo>
                  <a:pt x="581667" y="330796"/>
                </a:lnTo>
                <a:lnTo>
                  <a:pt x="581532" y="330796"/>
                </a:lnTo>
                <a:lnTo>
                  <a:pt x="546100" y="324700"/>
                </a:lnTo>
                <a:lnTo>
                  <a:pt x="511301" y="317792"/>
                </a:lnTo>
                <a:lnTo>
                  <a:pt x="477138" y="310121"/>
                </a:lnTo>
                <a:lnTo>
                  <a:pt x="443918" y="301866"/>
                </a:lnTo>
                <a:lnTo>
                  <a:pt x="411071" y="292684"/>
                </a:lnTo>
                <a:lnTo>
                  <a:pt x="378841" y="282879"/>
                </a:lnTo>
                <a:lnTo>
                  <a:pt x="347599" y="272389"/>
                </a:lnTo>
                <a:lnTo>
                  <a:pt x="317500" y="261327"/>
                </a:lnTo>
                <a:lnTo>
                  <a:pt x="288290" y="249707"/>
                </a:lnTo>
                <a:lnTo>
                  <a:pt x="260515" y="237655"/>
                </a:lnTo>
                <a:lnTo>
                  <a:pt x="233306" y="224802"/>
                </a:lnTo>
                <a:lnTo>
                  <a:pt x="207965" y="211759"/>
                </a:lnTo>
                <a:lnTo>
                  <a:pt x="183728" y="198234"/>
                </a:lnTo>
                <a:lnTo>
                  <a:pt x="160274" y="183946"/>
                </a:lnTo>
                <a:lnTo>
                  <a:pt x="138811" y="169570"/>
                </a:lnTo>
                <a:lnTo>
                  <a:pt x="118872" y="154876"/>
                </a:lnTo>
                <a:lnTo>
                  <a:pt x="100456" y="139903"/>
                </a:lnTo>
                <a:lnTo>
                  <a:pt x="83819" y="124650"/>
                </a:lnTo>
                <a:lnTo>
                  <a:pt x="69454" y="109740"/>
                </a:lnTo>
                <a:lnTo>
                  <a:pt x="55880" y="93637"/>
                </a:lnTo>
                <a:lnTo>
                  <a:pt x="44704" y="77952"/>
                </a:lnTo>
                <a:lnTo>
                  <a:pt x="35432" y="62242"/>
                </a:lnTo>
                <a:lnTo>
                  <a:pt x="28776" y="47536"/>
                </a:lnTo>
                <a:lnTo>
                  <a:pt x="28320" y="46545"/>
                </a:lnTo>
                <a:lnTo>
                  <a:pt x="23480" y="31953"/>
                </a:lnTo>
                <a:lnTo>
                  <a:pt x="23168" y="31095"/>
                </a:lnTo>
                <a:lnTo>
                  <a:pt x="23144" y="30861"/>
                </a:lnTo>
                <a:lnTo>
                  <a:pt x="19938" y="15189"/>
                </a:lnTo>
                <a:lnTo>
                  <a:pt x="20093" y="15189"/>
                </a:lnTo>
                <a:lnTo>
                  <a:pt x="19371" y="8382"/>
                </a:lnTo>
                <a:lnTo>
                  <a:pt x="19050" y="0"/>
                </a:lnTo>
                <a:close/>
              </a:path>
              <a:path w="800100" h="393700">
                <a:moveTo>
                  <a:pt x="689631" y="343741"/>
                </a:moveTo>
                <a:lnTo>
                  <a:pt x="689807" y="343750"/>
                </a:lnTo>
                <a:lnTo>
                  <a:pt x="689631" y="343741"/>
                </a:lnTo>
                <a:close/>
              </a:path>
              <a:path w="800100" h="393700">
                <a:moveTo>
                  <a:pt x="689466" y="343725"/>
                </a:moveTo>
                <a:lnTo>
                  <a:pt x="689631" y="343741"/>
                </a:lnTo>
                <a:lnTo>
                  <a:pt x="689466" y="343725"/>
                </a:lnTo>
                <a:close/>
              </a:path>
              <a:path w="800100" h="393700">
                <a:moveTo>
                  <a:pt x="653355" y="340340"/>
                </a:moveTo>
                <a:close/>
              </a:path>
              <a:path w="800100" h="393700">
                <a:moveTo>
                  <a:pt x="653204" y="340321"/>
                </a:moveTo>
                <a:lnTo>
                  <a:pt x="653355" y="340340"/>
                </a:lnTo>
                <a:lnTo>
                  <a:pt x="653204" y="340321"/>
                </a:lnTo>
                <a:close/>
              </a:path>
              <a:path w="800100" h="393700">
                <a:moveTo>
                  <a:pt x="617172" y="335965"/>
                </a:moveTo>
                <a:lnTo>
                  <a:pt x="617347" y="335991"/>
                </a:lnTo>
                <a:lnTo>
                  <a:pt x="617172" y="335965"/>
                </a:lnTo>
                <a:close/>
              </a:path>
              <a:path w="800100" h="393700">
                <a:moveTo>
                  <a:pt x="581406" y="330758"/>
                </a:moveTo>
                <a:lnTo>
                  <a:pt x="581667" y="330796"/>
                </a:lnTo>
                <a:lnTo>
                  <a:pt x="581406" y="330758"/>
                </a:lnTo>
                <a:close/>
              </a:path>
              <a:path w="800100" h="393700">
                <a:moveTo>
                  <a:pt x="546161" y="324700"/>
                </a:moveTo>
                <a:lnTo>
                  <a:pt x="546354" y="324739"/>
                </a:lnTo>
                <a:lnTo>
                  <a:pt x="546161" y="324700"/>
                </a:lnTo>
                <a:close/>
              </a:path>
              <a:path w="800100" h="393700">
                <a:moveTo>
                  <a:pt x="511538" y="317838"/>
                </a:moveTo>
                <a:close/>
              </a:path>
              <a:path w="800100" h="393700">
                <a:moveTo>
                  <a:pt x="511329" y="317792"/>
                </a:moveTo>
                <a:lnTo>
                  <a:pt x="511538" y="317838"/>
                </a:lnTo>
                <a:lnTo>
                  <a:pt x="511329" y="317792"/>
                </a:lnTo>
                <a:close/>
              </a:path>
              <a:path w="800100" h="393700">
                <a:moveTo>
                  <a:pt x="477188" y="310121"/>
                </a:moveTo>
                <a:lnTo>
                  <a:pt x="477393" y="310172"/>
                </a:lnTo>
                <a:lnTo>
                  <a:pt x="477188" y="310121"/>
                </a:lnTo>
                <a:close/>
              </a:path>
              <a:path w="800100" h="393700">
                <a:moveTo>
                  <a:pt x="443611" y="301790"/>
                </a:moveTo>
                <a:lnTo>
                  <a:pt x="443865" y="301866"/>
                </a:lnTo>
                <a:lnTo>
                  <a:pt x="443611" y="301790"/>
                </a:lnTo>
                <a:close/>
              </a:path>
              <a:path w="800100" h="393700">
                <a:moveTo>
                  <a:pt x="410844" y="292620"/>
                </a:moveTo>
                <a:lnTo>
                  <a:pt x="410972" y="292684"/>
                </a:lnTo>
                <a:lnTo>
                  <a:pt x="410844" y="292620"/>
                </a:lnTo>
                <a:close/>
              </a:path>
              <a:path w="800100" h="393700">
                <a:moveTo>
                  <a:pt x="378867" y="282879"/>
                </a:moveTo>
                <a:lnTo>
                  <a:pt x="379094" y="282956"/>
                </a:lnTo>
                <a:lnTo>
                  <a:pt x="378867" y="282879"/>
                </a:lnTo>
                <a:close/>
              </a:path>
              <a:path w="800100" h="393700">
                <a:moveTo>
                  <a:pt x="347645" y="272389"/>
                </a:moveTo>
                <a:lnTo>
                  <a:pt x="347853" y="272465"/>
                </a:lnTo>
                <a:lnTo>
                  <a:pt x="347645" y="272389"/>
                </a:lnTo>
                <a:close/>
              </a:path>
              <a:path w="800100" h="393700">
                <a:moveTo>
                  <a:pt x="317530" y="261327"/>
                </a:moveTo>
                <a:lnTo>
                  <a:pt x="317754" y="261416"/>
                </a:lnTo>
                <a:lnTo>
                  <a:pt x="317530" y="261327"/>
                </a:lnTo>
                <a:close/>
              </a:path>
              <a:path w="800100" h="393700">
                <a:moveTo>
                  <a:pt x="288525" y="249801"/>
                </a:moveTo>
                <a:close/>
              </a:path>
              <a:path w="800100" h="393700">
                <a:moveTo>
                  <a:pt x="288309" y="249707"/>
                </a:moveTo>
                <a:lnTo>
                  <a:pt x="288525" y="249801"/>
                </a:lnTo>
                <a:lnTo>
                  <a:pt x="288309" y="249707"/>
                </a:lnTo>
                <a:close/>
              </a:path>
              <a:path w="800100" h="393700">
                <a:moveTo>
                  <a:pt x="260223" y="237528"/>
                </a:moveTo>
                <a:lnTo>
                  <a:pt x="260476" y="237655"/>
                </a:lnTo>
                <a:lnTo>
                  <a:pt x="260223" y="237528"/>
                </a:lnTo>
                <a:close/>
              </a:path>
              <a:path w="800100" h="393700">
                <a:moveTo>
                  <a:pt x="233388" y="224844"/>
                </a:moveTo>
                <a:lnTo>
                  <a:pt x="233553" y="224929"/>
                </a:lnTo>
                <a:lnTo>
                  <a:pt x="233388" y="224844"/>
                </a:lnTo>
                <a:close/>
              </a:path>
              <a:path w="800100" h="393700">
                <a:moveTo>
                  <a:pt x="233306" y="224802"/>
                </a:moveTo>
                <a:close/>
              </a:path>
              <a:path w="800100" h="393700">
                <a:moveTo>
                  <a:pt x="207644" y="211594"/>
                </a:moveTo>
                <a:lnTo>
                  <a:pt x="207899" y="211759"/>
                </a:lnTo>
                <a:lnTo>
                  <a:pt x="207644" y="211594"/>
                </a:lnTo>
                <a:close/>
              </a:path>
              <a:path w="800100" h="393700">
                <a:moveTo>
                  <a:pt x="183387" y="198043"/>
                </a:moveTo>
                <a:lnTo>
                  <a:pt x="183642" y="198234"/>
                </a:lnTo>
                <a:lnTo>
                  <a:pt x="183387" y="198043"/>
                </a:lnTo>
                <a:close/>
              </a:path>
              <a:path w="800100" h="393700">
                <a:moveTo>
                  <a:pt x="160350" y="183946"/>
                </a:moveTo>
                <a:lnTo>
                  <a:pt x="160655" y="184150"/>
                </a:lnTo>
                <a:lnTo>
                  <a:pt x="160350" y="183946"/>
                </a:lnTo>
                <a:close/>
              </a:path>
              <a:path w="800100" h="393700">
                <a:moveTo>
                  <a:pt x="138846" y="169570"/>
                </a:moveTo>
                <a:lnTo>
                  <a:pt x="139192" y="169824"/>
                </a:lnTo>
                <a:lnTo>
                  <a:pt x="138846" y="169570"/>
                </a:lnTo>
                <a:close/>
              </a:path>
              <a:path w="800100" h="393700">
                <a:moveTo>
                  <a:pt x="118924" y="154876"/>
                </a:moveTo>
                <a:lnTo>
                  <a:pt x="119253" y="155143"/>
                </a:lnTo>
                <a:lnTo>
                  <a:pt x="118924" y="154876"/>
                </a:lnTo>
                <a:close/>
              </a:path>
              <a:path w="800100" h="393700">
                <a:moveTo>
                  <a:pt x="100560" y="139903"/>
                </a:moveTo>
                <a:lnTo>
                  <a:pt x="100965" y="140271"/>
                </a:lnTo>
                <a:lnTo>
                  <a:pt x="100560" y="139903"/>
                </a:lnTo>
                <a:close/>
              </a:path>
              <a:path w="800100" h="393700">
                <a:moveTo>
                  <a:pt x="83945" y="124650"/>
                </a:moveTo>
                <a:lnTo>
                  <a:pt x="84328" y="125044"/>
                </a:lnTo>
                <a:lnTo>
                  <a:pt x="83945" y="124650"/>
                </a:lnTo>
                <a:close/>
              </a:path>
              <a:path w="800100" h="393700">
                <a:moveTo>
                  <a:pt x="68961" y="109232"/>
                </a:moveTo>
                <a:lnTo>
                  <a:pt x="69342" y="109740"/>
                </a:lnTo>
                <a:lnTo>
                  <a:pt x="68961" y="109232"/>
                </a:lnTo>
                <a:close/>
              </a:path>
              <a:path w="800100" h="393700">
                <a:moveTo>
                  <a:pt x="55959" y="93637"/>
                </a:moveTo>
                <a:lnTo>
                  <a:pt x="56387" y="94234"/>
                </a:lnTo>
                <a:lnTo>
                  <a:pt x="55959" y="93637"/>
                </a:lnTo>
                <a:close/>
              </a:path>
              <a:path w="800100" h="393700">
                <a:moveTo>
                  <a:pt x="44810" y="77952"/>
                </a:moveTo>
                <a:lnTo>
                  <a:pt x="45212" y="78625"/>
                </a:lnTo>
                <a:lnTo>
                  <a:pt x="44810" y="77952"/>
                </a:lnTo>
                <a:close/>
              </a:path>
              <a:path w="800100" h="393700">
                <a:moveTo>
                  <a:pt x="35890" y="63009"/>
                </a:moveTo>
                <a:close/>
              </a:path>
              <a:path w="800100" h="393700">
                <a:moveTo>
                  <a:pt x="35538" y="62242"/>
                </a:moveTo>
                <a:lnTo>
                  <a:pt x="35890" y="63009"/>
                </a:lnTo>
                <a:lnTo>
                  <a:pt x="35538" y="62242"/>
                </a:lnTo>
                <a:close/>
              </a:path>
              <a:path w="800100" h="393700">
                <a:moveTo>
                  <a:pt x="28320" y="46545"/>
                </a:moveTo>
                <a:lnTo>
                  <a:pt x="28701" y="47536"/>
                </a:lnTo>
                <a:lnTo>
                  <a:pt x="28501" y="46938"/>
                </a:lnTo>
                <a:lnTo>
                  <a:pt x="28320" y="46545"/>
                </a:lnTo>
                <a:close/>
              </a:path>
              <a:path w="800100" h="393700">
                <a:moveTo>
                  <a:pt x="28501" y="46938"/>
                </a:moveTo>
                <a:lnTo>
                  <a:pt x="28701" y="47536"/>
                </a:lnTo>
                <a:lnTo>
                  <a:pt x="28501" y="46938"/>
                </a:lnTo>
                <a:close/>
              </a:path>
              <a:path w="800100" h="393700">
                <a:moveTo>
                  <a:pt x="28370" y="46545"/>
                </a:moveTo>
                <a:lnTo>
                  <a:pt x="28501" y="46938"/>
                </a:lnTo>
                <a:lnTo>
                  <a:pt x="28370" y="46545"/>
                </a:lnTo>
                <a:close/>
              </a:path>
              <a:path w="800100" h="393700">
                <a:moveTo>
                  <a:pt x="23113" y="30861"/>
                </a:moveTo>
                <a:lnTo>
                  <a:pt x="23368" y="31953"/>
                </a:lnTo>
                <a:lnTo>
                  <a:pt x="23192" y="31095"/>
                </a:lnTo>
                <a:lnTo>
                  <a:pt x="23113" y="30861"/>
                </a:lnTo>
                <a:close/>
              </a:path>
              <a:path w="800100" h="393700">
                <a:moveTo>
                  <a:pt x="23192" y="31095"/>
                </a:moveTo>
                <a:lnTo>
                  <a:pt x="23368" y="31953"/>
                </a:lnTo>
                <a:lnTo>
                  <a:pt x="23192" y="31095"/>
                </a:lnTo>
                <a:close/>
              </a:path>
              <a:path w="800100" h="393700">
                <a:moveTo>
                  <a:pt x="23144" y="30861"/>
                </a:moveTo>
                <a:lnTo>
                  <a:pt x="23192" y="31095"/>
                </a:lnTo>
                <a:lnTo>
                  <a:pt x="23144" y="30861"/>
                </a:lnTo>
                <a:close/>
              </a:path>
              <a:path w="800100" h="393700">
                <a:moveTo>
                  <a:pt x="20093" y="15189"/>
                </a:moveTo>
                <a:lnTo>
                  <a:pt x="19938" y="15189"/>
                </a:lnTo>
                <a:lnTo>
                  <a:pt x="20193" y="16129"/>
                </a:lnTo>
                <a:lnTo>
                  <a:pt x="20093" y="15189"/>
                </a:lnTo>
                <a:close/>
              </a:path>
              <a:path w="800100" h="393700">
                <a:moveTo>
                  <a:pt x="19304" y="7747"/>
                </a:moveTo>
                <a:lnTo>
                  <a:pt x="19304" y="8382"/>
                </a:lnTo>
                <a:lnTo>
                  <a:pt x="19304" y="7747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23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19583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30" dirty="0">
                <a:solidFill>
                  <a:srgbClr val="2B3977"/>
                </a:solidFill>
                <a:latin typeface="Arial"/>
                <a:cs typeface="Arial"/>
              </a:rPr>
              <a:t>О</a:t>
            </a:r>
            <a:r>
              <a:rPr sz="2100" b="1" i="1" spc="85" dirty="0">
                <a:solidFill>
                  <a:srgbClr val="2B3977"/>
                </a:solidFill>
                <a:latin typeface="Arial"/>
                <a:cs typeface="Arial"/>
              </a:rPr>
              <a:t>Р</a:t>
            </a:r>
            <a:r>
              <a:rPr sz="2100" b="1" i="1" dirty="0">
                <a:solidFill>
                  <a:srgbClr val="2B3977"/>
                </a:solidFill>
                <a:latin typeface="Arial"/>
                <a:cs typeface="Arial"/>
              </a:rPr>
              <a:t>Г</a:t>
            </a:r>
            <a:r>
              <a:rPr sz="2100" b="1" i="1" spc="50" dirty="0">
                <a:solidFill>
                  <a:srgbClr val="2B3977"/>
                </a:solidFill>
                <a:latin typeface="Arial"/>
                <a:cs typeface="Arial"/>
              </a:rPr>
              <a:t>А</a:t>
            </a:r>
            <a:r>
              <a:rPr sz="2100" b="1" i="1" spc="165" dirty="0">
                <a:solidFill>
                  <a:srgbClr val="2B3977"/>
                </a:solidFill>
                <a:latin typeface="Arial"/>
                <a:cs typeface="Arial"/>
              </a:rPr>
              <a:t>Н</a:t>
            </a:r>
            <a:r>
              <a:rPr sz="2100" b="1" i="1" spc="50" dirty="0">
                <a:solidFill>
                  <a:srgbClr val="2B3977"/>
                </a:solidFill>
                <a:latin typeface="Arial"/>
                <a:cs typeface="Arial"/>
              </a:rPr>
              <a:t>А</a:t>
            </a:r>
            <a:r>
              <a:rPr sz="2100" b="1" i="1" spc="175" dirty="0">
                <a:solidFill>
                  <a:srgbClr val="2B3977"/>
                </a:solidFill>
                <a:latin typeface="Arial"/>
                <a:cs typeface="Arial"/>
              </a:rPr>
              <a:t>Й</a:t>
            </a:r>
            <a:r>
              <a:rPr sz="2100" b="1" i="1" spc="85" dirty="0">
                <a:solidFill>
                  <a:srgbClr val="2B3977"/>
                </a:solidFill>
                <a:latin typeface="Arial"/>
                <a:cs typeface="Arial"/>
              </a:rPr>
              <a:t>З</a:t>
            </a:r>
            <a:r>
              <a:rPr sz="2100" b="1" i="1" spc="-30" dirty="0">
                <a:solidFill>
                  <a:srgbClr val="2B3977"/>
                </a:solidFill>
                <a:latin typeface="Arial"/>
                <a:cs typeface="Arial"/>
              </a:rPr>
              <a:t>Е</a:t>
            </a:r>
            <a:r>
              <a:rPr sz="2100" b="1" i="1" spc="30" dirty="0">
                <a:solidFill>
                  <a:srgbClr val="2B3977"/>
                </a:solidFill>
                <a:latin typeface="Arial"/>
                <a:cs typeface="Arial"/>
              </a:rPr>
              <a:t>Р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224" y="732789"/>
            <a:ext cx="6120765" cy="11087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270"/>
              </a:spcBef>
            </a:pP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Подсистема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«Органайзер»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предназначена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400" spc="35" dirty="0" err="1">
                <a:solidFill>
                  <a:srgbClr val="2B3977"/>
                </a:solidFill>
                <a:latin typeface="Arial Narrow"/>
                <a:cs typeface="Arial Narrow"/>
              </a:rPr>
              <a:t>организации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деятельности</a:t>
            </a:r>
            <a:r>
              <a:rPr lang="ru-RU"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всех участников образовательного процесса</a:t>
            </a:r>
            <a:r>
              <a:rPr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. 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Органайзере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добавлять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события,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указанием 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даты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времени, </a:t>
            </a:r>
            <a:r>
              <a:rPr sz="1400" spc="-10" dirty="0">
                <a:solidFill>
                  <a:srgbClr val="2B3977"/>
                </a:solidFill>
                <a:latin typeface="Arial Narrow"/>
                <a:cs typeface="Arial Narrow"/>
              </a:rPr>
              <a:t>а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также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просматривать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уже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созданные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события.</a:t>
            </a:r>
            <a:endParaRPr sz="1400" dirty="0">
              <a:latin typeface="Arial Narrow"/>
              <a:cs typeface="Arial Narrow"/>
            </a:endParaRPr>
          </a:p>
          <a:p>
            <a:pPr marL="12700" marR="6985" algn="just">
              <a:lnSpc>
                <a:spcPts val="1510"/>
              </a:lnSpc>
              <a:spcBef>
                <a:spcPts val="815"/>
              </a:spcBef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Если 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вы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создали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конференцию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или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являетесь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её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участником,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конференция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отобразится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календаре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автоматически.</a:t>
            </a:r>
            <a:endParaRPr sz="1400" dirty="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811" y="1906523"/>
            <a:ext cx="6838315" cy="5930265"/>
            <a:chOff x="19811" y="1906523"/>
            <a:chExt cx="6838315" cy="5930265"/>
          </a:xfrm>
        </p:grpSpPr>
        <p:sp>
          <p:nvSpPr>
            <p:cNvPr id="5" name="object 5"/>
            <p:cNvSpPr/>
            <p:nvPr/>
          </p:nvSpPr>
          <p:spPr>
            <a:xfrm>
              <a:off x="19811" y="1906523"/>
              <a:ext cx="6838188" cy="4131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1" y="4515611"/>
              <a:ext cx="6838188" cy="33207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6224" y="8067802"/>
            <a:ext cx="6120130" cy="1300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715" algn="just">
              <a:lnSpc>
                <a:spcPts val="1510"/>
              </a:lnSpc>
              <a:spcBef>
                <a:spcPts val="295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Чтобы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просматривать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редактировать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уже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созданные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события,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щёлкните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по дню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календаре,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события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которого 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вы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хотите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просмотреть.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Список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событий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появится 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под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календарём.</a:t>
            </a:r>
            <a:endParaRPr sz="1400" dirty="0">
              <a:latin typeface="Arial Narrow"/>
              <a:cs typeface="Arial Narrow"/>
            </a:endParaRPr>
          </a:p>
          <a:p>
            <a:pPr marL="12700" marR="5080" algn="just">
              <a:lnSpc>
                <a:spcPts val="1510"/>
              </a:lnSpc>
              <a:spcBef>
                <a:spcPts val="800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Чтобы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удалить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событие, </a:t>
            </a:r>
            <a:r>
              <a:rPr lang="ru-RU"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нажмите</a:t>
            </a:r>
            <a:r>
              <a:rPr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 его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название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списке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появившемся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окне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нажмите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 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кнопку 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«Удалить» </a:t>
            </a:r>
            <a:r>
              <a:rPr sz="1400" spc="45" dirty="0" err="1">
                <a:solidFill>
                  <a:srgbClr val="2B3977"/>
                </a:solidFill>
                <a:latin typeface="Arial Narrow"/>
                <a:cs typeface="Arial Narrow"/>
              </a:rPr>
              <a:t>или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нажмите</a:t>
            </a:r>
            <a:r>
              <a:rPr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по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значку «Корзина» рядом 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названием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события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400" spc="-1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списке.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300" y="2434208"/>
            <a:ext cx="306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1.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кнопку 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«добавить</a:t>
            </a:r>
            <a:r>
              <a:rPr sz="1200" spc="-4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9E2C17"/>
                </a:solidFill>
                <a:latin typeface="Arial Black"/>
                <a:cs typeface="Arial Black"/>
              </a:rPr>
              <a:t>событие»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746" y="5054930"/>
            <a:ext cx="35540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2.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Укажите </a:t>
            </a:r>
            <a:r>
              <a:rPr sz="1200" spc="-70" dirty="0">
                <a:solidFill>
                  <a:srgbClr val="9E2C17"/>
                </a:solidFill>
                <a:latin typeface="Arial Black"/>
                <a:cs typeface="Arial Black"/>
              </a:rPr>
              <a:t>дату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 </a:t>
            </a:r>
            <a:r>
              <a:rPr sz="1200" spc="-75" dirty="0">
                <a:solidFill>
                  <a:srgbClr val="9E2C17"/>
                </a:solidFill>
                <a:latin typeface="Arial Black"/>
                <a:cs typeface="Arial Black"/>
              </a:rPr>
              <a:t>время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начала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 окончания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5247" y="2549398"/>
            <a:ext cx="1831975" cy="2489200"/>
          </a:xfrm>
          <a:custGeom>
            <a:avLst/>
            <a:gdLst/>
            <a:ahLst/>
            <a:cxnLst/>
            <a:rect l="l" t="t" r="r" b="b"/>
            <a:pathLst>
              <a:path w="1831975" h="2489200">
                <a:moveTo>
                  <a:pt x="0" y="2413000"/>
                </a:moveTo>
                <a:lnTo>
                  <a:pt x="35559" y="2489200"/>
                </a:lnTo>
                <a:lnTo>
                  <a:pt x="68071" y="2438400"/>
                </a:lnTo>
                <a:lnTo>
                  <a:pt x="47116" y="2438400"/>
                </a:lnTo>
                <a:lnTo>
                  <a:pt x="28193" y="2425700"/>
                </a:lnTo>
                <a:lnTo>
                  <a:pt x="28669" y="2417778"/>
                </a:lnTo>
                <a:lnTo>
                  <a:pt x="0" y="2413000"/>
                </a:lnTo>
                <a:close/>
              </a:path>
              <a:path w="1831975" h="2489200">
                <a:moveTo>
                  <a:pt x="28669" y="2417778"/>
                </a:moveTo>
                <a:lnTo>
                  <a:pt x="28193" y="2425700"/>
                </a:lnTo>
                <a:lnTo>
                  <a:pt x="47116" y="2438400"/>
                </a:lnTo>
                <a:lnTo>
                  <a:pt x="47727" y="2420954"/>
                </a:lnTo>
                <a:lnTo>
                  <a:pt x="28669" y="2417778"/>
                </a:lnTo>
                <a:close/>
              </a:path>
              <a:path w="1831975" h="2489200">
                <a:moveTo>
                  <a:pt x="47727" y="2420954"/>
                </a:moveTo>
                <a:lnTo>
                  <a:pt x="47116" y="2438400"/>
                </a:lnTo>
                <a:lnTo>
                  <a:pt x="68071" y="2438400"/>
                </a:lnTo>
                <a:lnTo>
                  <a:pt x="76200" y="2425700"/>
                </a:lnTo>
                <a:lnTo>
                  <a:pt x="47727" y="2420954"/>
                </a:lnTo>
                <a:close/>
              </a:path>
              <a:path w="1831975" h="2489200">
                <a:moveTo>
                  <a:pt x="765301" y="1358900"/>
                </a:moveTo>
                <a:lnTo>
                  <a:pt x="697102" y="1358900"/>
                </a:lnTo>
                <a:lnTo>
                  <a:pt x="656208" y="1384300"/>
                </a:lnTo>
                <a:lnTo>
                  <a:pt x="595883" y="1422400"/>
                </a:lnTo>
                <a:lnTo>
                  <a:pt x="518032" y="1473200"/>
                </a:lnTo>
                <a:lnTo>
                  <a:pt x="480313" y="1498600"/>
                </a:lnTo>
                <a:lnTo>
                  <a:pt x="443483" y="1536700"/>
                </a:lnTo>
                <a:lnTo>
                  <a:pt x="407669" y="1562100"/>
                </a:lnTo>
                <a:lnTo>
                  <a:pt x="372998" y="1600200"/>
                </a:lnTo>
                <a:lnTo>
                  <a:pt x="339470" y="1638300"/>
                </a:lnTo>
                <a:lnTo>
                  <a:pt x="307213" y="1689100"/>
                </a:lnTo>
                <a:lnTo>
                  <a:pt x="276351" y="1727200"/>
                </a:lnTo>
                <a:lnTo>
                  <a:pt x="246633" y="1765300"/>
                </a:lnTo>
                <a:lnTo>
                  <a:pt x="218694" y="1816100"/>
                </a:lnTo>
                <a:lnTo>
                  <a:pt x="192150" y="1866900"/>
                </a:lnTo>
                <a:lnTo>
                  <a:pt x="167258" y="1905000"/>
                </a:lnTo>
                <a:lnTo>
                  <a:pt x="144144" y="1955800"/>
                </a:lnTo>
                <a:lnTo>
                  <a:pt x="122808" y="2006600"/>
                </a:lnTo>
                <a:lnTo>
                  <a:pt x="103377" y="2057400"/>
                </a:lnTo>
                <a:lnTo>
                  <a:pt x="85978" y="2108200"/>
                </a:lnTo>
                <a:lnTo>
                  <a:pt x="70611" y="2171700"/>
                </a:lnTo>
                <a:lnTo>
                  <a:pt x="57276" y="2222500"/>
                </a:lnTo>
                <a:lnTo>
                  <a:pt x="46227" y="2273300"/>
                </a:lnTo>
                <a:lnTo>
                  <a:pt x="37464" y="2324100"/>
                </a:lnTo>
                <a:lnTo>
                  <a:pt x="34035" y="2362200"/>
                </a:lnTo>
                <a:lnTo>
                  <a:pt x="31114" y="2387600"/>
                </a:lnTo>
                <a:lnTo>
                  <a:pt x="28955" y="2413000"/>
                </a:lnTo>
                <a:lnTo>
                  <a:pt x="28669" y="2417778"/>
                </a:lnTo>
                <a:lnTo>
                  <a:pt x="47727" y="2420954"/>
                </a:lnTo>
                <a:lnTo>
                  <a:pt x="48005" y="2413000"/>
                </a:lnTo>
                <a:lnTo>
                  <a:pt x="50164" y="2387600"/>
                </a:lnTo>
                <a:lnTo>
                  <a:pt x="52958" y="2362200"/>
                </a:lnTo>
                <a:lnTo>
                  <a:pt x="56387" y="2336800"/>
                </a:lnTo>
                <a:lnTo>
                  <a:pt x="60451" y="2311400"/>
                </a:lnTo>
                <a:lnTo>
                  <a:pt x="65023" y="2273300"/>
                </a:lnTo>
                <a:lnTo>
                  <a:pt x="70230" y="2247900"/>
                </a:lnTo>
                <a:lnTo>
                  <a:pt x="75818" y="2222500"/>
                </a:lnTo>
                <a:lnTo>
                  <a:pt x="89026" y="2171700"/>
                </a:lnTo>
                <a:lnTo>
                  <a:pt x="104139" y="2120900"/>
                </a:lnTo>
                <a:lnTo>
                  <a:pt x="121411" y="2070100"/>
                </a:lnTo>
                <a:lnTo>
                  <a:pt x="140588" y="2019300"/>
                </a:lnTo>
                <a:lnTo>
                  <a:pt x="140461" y="2019300"/>
                </a:lnTo>
                <a:lnTo>
                  <a:pt x="161670" y="1968500"/>
                </a:lnTo>
                <a:lnTo>
                  <a:pt x="161416" y="1968500"/>
                </a:lnTo>
                <a:lnTo>
                  <a:pt x="184403" y="1917700"/>
                </a:lnTo>
                <a:lnTo>
                  <a:pt x="208914" y="1866900"/>
                </a:lnTo>
                <a:lnTo>
                  <a:pt x="235203" y="1828800"/>
                </a:lnTo>
                <a:lnTo>
                  <a:pt x="234950" y="1828800"/>
                </a:lnTo>
                <a:lnTo>
                  <a:pt x="262763" y="1778000"/>
                </a:lnTo>
                <a:lnTo>
                  <a:pt x="262508" y="1778000"/>
                </a:lnTo>
                <a:lnTo>
                  <a:pt x="291972" y="1739900"/>
                </a:lnTo>
                <a:lnTo>
                  <a:pt x="322452" y="1701800"/>
                </a:lnTo>
                <a:lnTo>
                  <a:pt x="322198" y="1701800"/>
                </a:lnTo>
                <a:lnTo>
                  <a:pt x="354329" y="1651000"/>
                </a:lnTo>
                <a:lnTo>
                  <a:pt x="354075" y="1651000"/>
                </a:lnTo>
                <a:lnTo>
                  <a:pt x="387350" y="1612900"/>
                </a:lnTo>
                <a:lnTo>
                  <a:pt x="387095" y="1612900"/>
                </a:lnTo>
                <a:lnTo>
                  <a:pt x="421386" y="1587500"/>
                </a:lnTo>
                <a:lnTo>
                  <a:pt x="421131" y="1587500"/>
                </a:lnTo>
                <a:lnTo>
                  <a:pt x="456691" y="1549400"/>
                </a:lnTo>
                <a:lnTo>
                  <a:pt x="456311" y="1549400"/>
                </a:lnTo>
                <a:lnTo>
                  <a:pt x="492887" y="1511300"/>
                </a:lnTo>
                <a:lnTo>
                  <a:pt x="492632" y="1511300"/>
                </a:lnTo>
                <a:lnTo>
                  <a:pt x="511175" y="1498600"/>
                </a:lnTo>
                <a:lnTo>
                  <a:pt x="510920" y="1498600"/>
                </a:lnTo>
                <a:lnTo>
                  <a:pt x="529716" y="1485900"/>
                </a:lnTo>
                <a:lnTo>
                  <a:pt x="548513" y="1473200"/>
                </a:lnTo>
                <a:lnTo>
                  <a:pt x="548258" y="1473200"/>
                </a:lnTo>
                <a:lnTo>
                  <a:pt x="567563" y="1460500"/>
                </a:lnTo>
                <a:lnTo>
                  <a:pt x="567308" y="1460500"/>
                </a:lnTo>
                <a:lnTo>
                  <a:pt x="586613" y="1447800"/>
                </a:lnTo>
                <a:lnTo>
                  <a:pt x="606043" y="1435100"/>
                </a:lnTo>
                <a:lnTo>
                  <a:pt x="605789" y="1435100"/>
                </a:lnTo>
                <a:lnTo>
                  <a:pt x="625475" y="1422400"/>
                </a:lnTo>
                <a:lnTo>
                  <a:pt x="625220" y="1422400"/>
                </a:lnTo>
                <a:lnTo>
                  <a:pt x="645032" y="1409700"/>
                </a:lnTo>
                <a:lnTo>
                  <a:pt x="644778" y="1409700"/>
                </a:lnTo>
                <a:lnTo>
                  <a:pt x="664844" y="1397000"/>
                </a:lnTo>
                <a:lnTo>
                  <a:pt x="664590" y="1397000"/>
                </a:lnTo>
                <a:lnTo>
                  <a:pt x="684783" y="1384300"/>
                </a:lnTo>
                <a:lnTo>
                  <a:pt x="704341" y="1384300"/>
                </a:lnTo>
                <a:lnTo>
                  <a:pt x="724788" y="1371600"/>
                </a:lnTo>
                <a:lnTo>
                  <a:pt x="744727" y="1371600"/>
                </a:lnTo>
                <a:lnTo>
                  <a:pt x="765301" y="1358900"/>
                </a:lnTo>
                <a:close/>
              </a:path>
              <a:path w="1831975" h="2489200">
                <a:moveTo>
                  <a:pt x="805941" y="1346200"/>
                </a:moveTo>
                <a:lnTo>
                  <a:pt x="738504" y="1346200"/>
                </a:lnTo>
                <a:lnTo>
                  <a:pt x="717803" y="1358900"/>
                </a:lnTo>
                <a:lnTo>
                  <a:pt x="785240" y="1358900"/>
                </a:lnTo>
                <a:lnTo>
                  <a:pt x="805941" y="1346200"/>
                </a:lnTo>
                <a:close/>
              </a:path>
              <a:path w="1831975" h="2489200">
                <a:moveTo>
                  <a:pt x="867410" y="1333500"/>
                </a:moveTo>
                <a:lnTo>
                  <a:pt x="780414" y="1333500"/>
                </a:lnTo>
                <a:lnTo>
                  <a:pt x="759460" y="1346200"/>
                </a:lnTo>
                <a:lnTo>
                  <a:pt x="846581" y="1346200"/>
                </a:lnTo>
                <a:lnTo>
                  <a:pt x="867410" y="1333500"/>
                </a:lnTo>
                <a:close/>
              </a:path>
              <a:path w="1831975" h="2489200">
                <a:moveTo>
                  <a:pt x="1055115" y="1320800"/>
                </a:moveTo>
                <a:lnTo>
                  <a:pt x="822578" y="1320800"/>
                </a:lnTo>
                <a:lnTo>
                  <a:pt x="801369" y="1333500"/>
                </a:lnTo>
                <a:lnTo>
                  <a:pt x="1013078" y="1333500"/>
                </a:lnTo>
                <a:lnTo>
                  <a:pt x="1055115" y="1320800"/>
                </a:lnTo>
                <a:close/>
              </a:path>
              <a:path w="1831975" h="2489200">
                <a:moveTo>
                  <a:pt x="1179194" y="1295400"/>
                </a:moveTo>
                <a:lnTo>
                  <a:pt x="1093724" y="1295400"/>
                </a:lnTo>
                <a:lnTo>
                  <a:pt x="1052322" y="1308100"/>
                </a:lnTo>
                <a:lnTo>
                  <a:pt x="928242" y="1308100"/>
                </a:lnTo>
                <a:lnTo>
                  <a:pt x="907414" y="1320800"/>
                </a:lnTo>
                <a:lnTo>
                  <a:pt x="1096772" y="1320800"/>
                </a:lnTo>
                <a:lnTo>
                  <a:pt x="1179194" y="1295400"/>
                </a:lnTo>
                <a:close/>
              </a:path>
              <a:path w="1831975" h="2489200">
                <a:moveTo>
                  <a:pt x="1715007" y="114300"/>
                </a:moveTo>
                <a:lnTo>
                  <a:pt x="1698243" y="114300"/>
                </a:lnTo>
                <a:lnTo>
                  <a:pt x="1707514" y="139700"/>
                </a:lnTo>
                <a:lnTo>
                  <a:pt x="1716404" y="152400"/>
                </a:lnTo>
                <a:lnTo>
                  <a:pt x="1725167" y="177800"/>
                </a:lnTo>
                <a:lnTo>
                  <a:pt x="1733550" y="203200"/>
                </a:lnTo>
                <a:lnTo>
                  <a:pt x="1741677" y="215900"/>
                </a:lnTo>
                <a:lnTo>
                  <a:pt x="1749425" y="241300"/>
                </a:lnTo>
                <a:lnTo>
                  <a:pt x="1756790" y="266700"/>
                </a:lnTo>
                <a:lnTo>
                  <a:pt x="1763902" y="292100"/>
                </a:lnTo>
                <a:lnTo>
                  <a:pt x="1770633" y="317500"/>
                </a:lnTo>
                <a:lnTo>
                  <a:pt x="1776856" y="342900"/>
                </a:lnTo>
                <a:lnTo>
                  <a:pt x="1782699" y="368300"/>
                </a:lnTo>
                <a:lnTo>
                  <a:pt x="1788032" y="406400"/>
                </a:lnTo>
                <a:lnTo>
                  <a:pt x="1792986" y="431800"/>
                </a:lnTo>
                <a:lnTo>
                  <a:pt x="1801240" y="482600"/>
                </a:lnTo>
                <a:lnTo>
                  <a:pt x="1804669" y="520700"/>
                </a:lnTo>
                <a:lnTo>
                  <a:pt x="1807337" y="546100"/>
                </a:lnTo>
                <a:lnTo>
                  <a:pt x="1809495" y="571500"/>
                </a:lnTo>
                <a:lnTo>
                  <a:pt x="1811147" y="609600"/>
                </a:lnTo>
                <a:lnTo>
                  <a:pt x="1812163" y="635000"/>
                </a:lnTo>
                <a:lnTo>
                  <a:pt x="1812543" y="673100"/>
                </a:lnTo>
                <a:lnTo>
                  <a:pt x="1812163" y="685800"/>
                </a:lnTo>
                <a:lnTo>
                  <a:pt x="1811147" y="698500"/>
                </a:lnTo>
                <a:lnTo>
                  <a:pt x="1809623" y="711200"/>
                </a:lnTo>
                <a:lnTo>
                  <a:pt x="1807464" y="723900"/>
                </a:lnTo>
                <a:lnTo>
                  <a:pt x="1804669" y="749300"/>
                </a:lnTo>
                <a:lnTo>
                  <a:pt x="1801240" y="762000"/>
                </a:lnTo>
                <a:lnTo>
                  <a:pt x="1797303" y="774700"/>
                </a:lnTo>
                <a:lnTo>
                  <a:pt x="1792858" y="787400"/>
                </a:lnTo>
                <a:lnTo>
                  <a:pt x="1787778" y="800100"/>
                </a:lnTo>
                <a:lnTo>
                  <a:pt x="1782190" y="812800"/>
                </a:lnTo>
                <a:lnTo>
                  <a:pt x="1769110" y="850900"/>
                </a:lnTo>
                <a:lnTo>
                  <a:pt x="1769364" y="850900"/>
                </a:lnTo>
                <a:lnTo>
                  <a:pt x="1754124" y="876300"/>
                </a:lnTo>
                <a:lnTo>
                  <a:pt x="1754377" y="876300"/>
                </a:lnTo>
                <a:lnTo>
                  <a:pt x="1737105" y="901700"/>
                </a:lnTo>
                <a:lnTo>
                  <a:pt x="1737360" y="901700"/>
                </a:lnTo>
                <a:lnTo>
                  <a:pt x="1718055" y="927100"/>
                </a:lnTo>
                <a:lnTo>
                  <a:pt x="1718437" y="927100"/>
                </a:lnTo>
                <a:lnTo>
                  <a:pt x="1697227" y="965200"/>
                </a:lnTo>
                <a:lnTo>
                  <a:pt x="1697481" y="965200"/>
                </a:lnTo>
                <a:lnTo>
                  <a:pt x="1674494" y="990600"/>
                </a:lnTo>
                <a:lnTo>
                  <a:pt x="1674749" y="990600"/>
                </a:lnTo>
                <a:lnTo>
                  <a:pt x="1650111" y="1016000"/>
                </a:lnTo>
                <a:lnTo>
                  <a:pt x="1650491" y="1016000"/>
                </a:lnTo>
                <a:lnTo>
                  <a:pt x="1624202" y="1041400"/>
                </a:lnTo>
                <a:lnTo>
                  <a:pt x="1624456" y="1041400"/>
                </a:lnTo>
                <a:lnTo>
                  <a:pt x="1596516" y="1066800"/>
                </a:lnTo>
                <a:lnTo>
                  <a:pt x="1596770" y="1066800"/>
                </a:lnTo>
                <a:lnTo>
                  <a:pt x="1567433" y="1092200"/>
                </a:lnTo>
                <a:lnTo>
                  <a:pt x="1567814" y="1092200"/>
                </a:lnTo>
                <a:lnTo>
                  <a:pt x="1537080" y="1117600"/>
                </a:lnTo>
                <a:lnTo>
                  <a:pt x="1537335" y="1117600"/>
                </a:lnTo>
                <a:lnTo>
                  <a:pt x="1505330" y="1130300"/>
                </a:lnTo>
                <a:lnTo>
                  <a:pt x="1505585" y="1130300"/>
                </a:lnTo>
                <a:lnTo>
                  <a:pt x="1472438" y="1155700"/>
                </a:lnTo>
                <a:lnTo>
                  <a:pt x="1472691" y="1155700"/>
                </a:lnTo>
                <a:lnTo>
                  <a:pt x="1438275" y="1181100"/>
                </a:lnTo>
                <a:lnTo>
                  <a:pt x="1438528" y="1181100"/>
                </a:lnTo>
                <a:lnTo>
                  <a:pt x="1403095" y="1193800"/>
                </a:lnTo>
                <a:lnTo>
                  <a:pt x="1403477" y="1193800"/>
                </a:lnTo>
                <a:lnTo>
                  <a:pt x="1366901" y="1206500"/>
                </a:lnTo>
                <a:lnTo>
                  <a:pt x="1367281" y="1206500"/>
                </a:lnTo>
                <a:lnTo>
                  <a:pt x="1329816" y="1231900"/>
                </a:lnTo>
                <a:lnTo>
                  <a:pt x="1330198" y="1231900"/>
                </a:lnTo>
                <a:lnTo>
                  <a:pt x="1291970" y="1244600"/>
                </a:lnTo>
                <a:lnTo>
                  <a:pt x="1292352" y="1244600"/>
                </a:lnTo>
                <a:lnTo>
                  <a:pt x="1253489" y="1257300"/>
                </a:lnTo>
                <a:lnTo>
                  <a:pt x="1253743" y="1257300"/>
                </a:lnTo>
                <a:lnTo>
                  <a:pt x="1214119" y="1270000"/>
                </a:lnTo>
                <a:lnTo>
                  <a:pt x="1214501" y="1270000"/>
                </a:lnTo>
                <a:lnTo>
                  <a:pt x="1174368" y="1282700"/>
                </a:lnTo>
                <a:lnTo>
                  <a:pt x="1174623" y="1282700"/>
                </a:lnTo>
                <a:lnTo>
                  <a:pt x="1133982" y="1295400"/>
                </a:lnTo>
                <a:lnTo>
                  <a:pt x="1219835" y="1295400"/>
                </a:lnTo>
                <a:lnTo>
                  <a:pt x="1259713" y="1282700"/>
                </a:lnTo>
                <a:lnTo>
                  <a:pt x="1298955" y="1257300"/>
                </a:lnTo>
                <a:lnTo>
                  <a:pt x="1375282" y="1231900"/>
                </a:lnTo>
                <a:lnTo>
                  <a:pt x="1412113" y="1206500"/>
                </a:lnTo>
                <a:lnTo>
                  <a:pt x="1447800" y="1193800"/>
                </a:lnTo>
                <a:lnTo>
                  <a:pt x="1482598" y="1168400"/>
                </a:lnTo>
                <a:lnTo>
                  <a:pt x="1548511" y="1130300"/>
                </a:lnTo>
                <a:lnTo>
                  <a:pt x="1579499" y="1104900"/>
                </a:lnTo>
                <a:lnTo>
                  <a:pt x="1609216" y="1079500"/>
                </a:lnTo>
                <a:lnTo>
                  <a:pt x="1663953" y="1028700"/>
                </a:lnTo>
                <a:lnTo>
                  <a:pt x="1712214" y="977900"/>
                </a:lnTo>
                <a:lnTo>
                  <a:pt x="1733803" y="939800"/>
                </a:lnTo>
                <a:lnTo>
                  <a:pt x="1753235" y="914400"/>
                </a:lnTo>
                <a:lnTo>
                  <a:pt x="1770888" y="889000"/>
                </a:lnTo>
                <a:lnTo>
                  <a:pt x="1786381" y="850900"/>
                </a:lnTo>
                <a:lnTo>
                  <a:pt x="1799843" y="825500"/>
                </a:lnTo>
                <a:lnTo>
                  <a:pt x="1805686" y="812800"/>
                </a:lnTo>
                <a:lnTo>
                  <a:pt x="1811019" y="800100"/>
                </a:lnTo>
                <a:lnTo>
                  <a:pt x="1815718" y="774700"/>
                </a:lnTo>
                <a:lnTo>
                  <a:pt x="1819782" y="762000"/>
                </a:lnTo>
                <a:lnTo>
                  <a:pt x="1823339" y="749300"/>
                </a:lnTo>
                <a:lnTo>
                  <a:pt x="1826260" y="736600"/>
                </a:lnTo>
                <a:lnTo>
                  <a:pt x="1828545" y="711200"/>
                </a:lnTo>
                <a:lnTo>
                  <a:pt x="1830197" y="698500"/>
                </a:lnTo>
                <a:lnTo>
                  <a:pt x="1831213" y="685800"/>
                </a:lnTo>
                <a:lnTo>
                  <a:pt x="1831593" y="673100"/>
                </a:lnTo>
                <a:lnTo>
                  <a:pt x="1831213" y="635000"/>
                </a:lnTo>
                <a:lnTo>
                  <a:pt x="1830197" y="609600"/>
                </a:lnTo>
                <a:lnTo>
                  <a:pt x="1828545" y="571500"/>
                </a:lnTo>
                <a:lnTo>
                  <a:pt x="1826387" y="546100"/>
                </a:lnTo>
                <a:lnTo>
                  <a:pt x="1823592" y="520700"/>
                </a:lnTo>
                <a:lnTo>
                  <a:pt x="1820164" y="482600"/>
                </a:lnTo>
                <a:lnTo>
                  <a:pt x="1811781" y="431800"/>
                </a:lnTo>
                <a:lnTo>
                  <a:pt x="1806828" y="393700"/>
                </a:lnTo>
                <a:lnTo>
                  <a:pt x="1801367" y="368300"/>
                </a:lnTo>
                <a:lnTo>
                  <a:pt x="1789049" y="317500"/>
                </a:lnTo>
                <a:lnTo>
                  <a:pt x="1775078" y="266700"/>
                </a:lnTo>
                <a:lnTo>
                  <a:pt x="1759585" y="215900"/>
                </a:lnTo>
                <a:lnTo>
                  <a:pt x="1742693" y="165100"/>
                </a:lnTo>
                <a:lnTo>
                  <a:pt x="1733677" y="152400"/>
                </a:lnTo>
                <a:lnTo>
                  <a:pt x="1724532" y="127000"/>
                </a:lnTo>
                <a:lnTo>
                  <a:pt x="1715007" y="114300"/>
                </a:lnTo>
                <a:close/>
              </a:path>
              <a:path w="1831975" h="2489200">
                <a:moveTo>
                  <a:pt x="1652651" y="25400"/>
                </a:moveTo>
                <a:lnTo>
                  <a:pt x="1620519" y="25400"/>
                </a:lnTo>
                <a:lnTo>
                  <a:pt x="1631188" y="38100"/>
                </a:lnTo>
                <a:lnTo>
                  <a:pt x="1640077" y="38100"/>
                </a:lnTo>
                <a:lnTo>
                  <a:pt x="1650491" y="50800"/>
                </a:lnTo>
                <a:lnTo>
                  <a:pt x="1649856" y="50800"/>
                </a:lnTo>
                <a:lnTo>
                  <a:pt x="1660143" y="63500"/>
                </a:lnTo>
                <a:lnTo>
                  <a:pt x="1659763" y="63500"/>
                </a:lnTo>
                <a:lnTo>
                  <a:pt x="1669923" y="76200"/>
                </a:lnTo>
                <a:lnTo>
                  <a:pt x="1669541" y="76200"/>
                </a:lnTo>
                <a:lnTo>
                  <a:pt x="1679575" y="88900"/>
                </a:lnTo>
                <a:lnTo>
                  <a:pt x="1679193" y="88900"/>
                </a:lnTo>
                <a:lnTo>
                  <a:pt x="1688973" y="101600"/>
                </a:lnTo>
                <a:lnTo>
                  <a:pt x="1688718" y="101600"/>
                </a:lnTo>
                <a:lnTo>
                  <a:pt x="1698370" y="127000"/>
                </a:lnTo>
                <a:lnTo>
                  <a:pt x="1698243" y="114300"/>
                </a:lnTo>
                <a:lnTo>
                  <a:pt x="1715007" y="114300"/>
                </a:lnTo>
                <a:lnTo>
                  <a:pt x="1695195" y="76200"/>
                </a:lnTo>
                <a:lnTo>
                  <a:pt x="1663700" y="38100"/>
                </a:lnTo>
                <a:lnTo>
                  <a:pt x="1652651" y="25400"/>
                </a:lnTo>
                <a:close/>
              </a:path>
              <a:path w="1831975" h="2489200">
                <a:moveTo>
                  <a:pt x="1605661" y="0"/>
                </a:moveTo>
                <a:lnTo>
                  <a:pt x="1594230" y="0"/>
                </a:lnTo>
                <a:lnTo>
                  <a:pt x="1592579" y="25400"/>
                </a:lnTo>
                <a:lnTo>
                  <a:pt x="1641475" y="25400"/>
                </a:lnTo>
                <a:lnTo>
                  <a:pt x="1629917" y="12700"/>
                </a:lnTo>
                <a:lnTo>
                  <a:pt x="1617979" y="12700"/>
                </a:lnTo>
                <a:lnTo>
                  <a:pt x="1605661" y="0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21739" y="5823280"/>
            <a:ext cx="3703954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3.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Укажите название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события. </a:t>
            </a: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Например:</a:t>
            </a:r>
            <a:r>
              <a:rPr sz="1200" spc="-19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«Урок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математики </a:t>
            </a:r>
            <a:r>
              <a:rPr sz="1200" spc="-40" dirty="0">
                <a:solidFill>
                  <a:srgbClr val="9E2C17"/>
                </a:solidFill>
                <a:latin typeface="Arial Black"/>
                <a:cs typeface="Arial Black"/>
              </a:rPr>
              <a:t>в </a:t>
            </a:r>
            <a:r>
              <a:rPr sz="1200" spc="-65" dirty="0">
                <a:solidFill>
                  <a:srgbClr val="9E2C17"/>
                </a:solidFill>
                <a:latin typeface="Arial Black"/>
                <a:cs typeface="Arial Black"/>
              </a:rPr>
              <a:t>5</a:t>
            </a:r>
            <a:r>
              <a:rPr sz="1200" spc="10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50" dirty="0">
                <a:solidFill>
                  <a:srgbClr val="9E2C17"/>
                </a:solidFill>
                <a:latin typeface="Arial Black"/>
                <a:cs typeface="Arial Black"/>
              </a:rPr>
              <a:t>классе»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1219" y="7275067"/>
            <a:ext cx="2207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4.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кнопку</a:t>
            </a:r>
            <a:r>
              <a:rPr sz="1200" spc="-12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«Готово»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1409" y="5316092"/>
            <a:ext cx="2105025" cy="1942464"/>
          </a:xfrm>
          <a:custGeom>
            <a:avLst/>
            <a:gdLst/>
            <a:ahLst/>
            <a:cxnLst/>
            <a:rect l="l" t="t" r="r" b="b"/>
            <a:pathLst>
              <a:path w="2105025" h="1942465">
                <a:moveTo>
                  <a:pt x="676910" y="408559"/>
                </a:moveTo>
                <a:lnTo>
                  <a:pt x="648335" y="415836"/>
                </a:lnTo>
                <a:lnTo>
                  <a:pt x="648208" y="415417"/>
                </a:lnTo>
                <a:lnTo>
                  <a:pt x="645922" y="408559"/>
                </a:lnTo>
                <a:lnTo>
                  <a:pt x="638975" y="396494"/>
                </a:lnTo>
                <a:lnTo>
                  <a:pt x="632142" y="385953"/>
                </a:lnTo>
                <a:lnTo>
                  <a:pt x="631825" y="385445"/>
                </a:lnTo>
                <a:lnTo>
                  <a:pt x="623824" y="374523"/>
                </a:lnTo>
                <a:lnTo>
                  <a:pt x="617232" y="366395"/>
                </a:lnTo>
                <a:lnTo>
                  <a:pt x="615188" y="363855"/>
                </a:lnTo>
                <a:lnTo>
                  <a:pt x="609231" y="357251"/>
                </a:lnTo>
                <a:lnTo>
                  <a:pt x="605917" y="353568"/>
                </a:lnTo>
                <a:lnTo>
                  <a:pt x="600138" y="347726"/>
                </a:lnTo>
                <a:lnTo>
                  <a:pt x="596011" y="343535"/>
                </a:lnTo>
                <a:lnTo>
                  <a:pt x="585470" y="333629"/>
                </a:lnTo>
                <a:lnTo>
                  <a:pt x="581266" y="330200"/>
                </a:lnTo>
                <a:lnTo>
                  <a:pt x="563118" y="315341"/>
                </a:lnTo>
                <a:lnTo>
                  <a:pt x="561301" y="314071"/>
                </a:lnTo>
                <a:lnTo>
                  <a:pt x="541210" y="299974"/>
                </a:lnTo>
                <a:lnTo>
                  <a:pt x="538861" y="298323"/>
                </a:lnTo>
                <a:lnTo>
                  <a:pt x="519671" y="287147"/>
                </a:lnTo>
                <a:lnTo>
                  <a:pt x="512699" y="283083"/>
                </a:lnTo>
                <a:lnTo>
                  <a:pt x="498525" y="276098"/>
                </a:lnTo>
                <a:lnTo>
                  <a:pt x="489254" y="271526"/>
                </a:lnTo>
                <a:lnTo>
                  <a:pt x="485394" y="269621"/>
                </a:lnTo>
                <a:lnTo>
                  <a:pt x="479577" y="267335"/>
                </a:lnTo>
                <a:lnTo>
                  <a:pt x="463461" y="260985"/>
                </a:lnTo>
                <a:lnTo>
                  <a:pt x="426974" y="249047"/>
                </a:lnTo>
                <a:lnTo>
                  <a:pt x="381000" y="239776"/>
                </a:lnTo>
                <a:lnTo>
                  <a:pt x="319278" y="236220"/>
                </a:lnTo>
                <a:lnTo>
                  <a:pt x="319659" y="236220"/>
                </a:lnTo>
                <a:lnTo>
                  <a:pt x="304419" y="235204"/>
                </a:lnTo>
                <a:lnTo>
                  <a:pt x="304800" y="235204"/>
                </a:lnTo>
                <a:lnTo>
                  <a:pt x="289814" y="233553"/>
                </a:lnTo>
                <a:lnTo>
                  <a:pt x="290195" y="233553"/>
                </a:lnTo>
                <a:lnTo>
                  <a:pt x="275869" y="231267"/>
                </a:lnTo>
                <a:lnTo>
                  <a:pt x="275082" y="231140"/>
                </a:lnTo>
                <a:lnTo>
                  <a:pt x="275590" y="231267"/>
                </a:lnTo>
                <a:lnTo>
                  <a:pt x="261226" y="228346"/>
                </a:lnTo>
                <a:lnTo>
                  <a:pt x="260604" y="228219"/>
                </a:lnTo>
                <a:lnTo>
                  <a:pt x="260985" y="228346"/>
                </a:lnTo>
                <a:lnTo>
                  <a:pt x="246761" y="224790"/>
                </a:lnTo>
                <a:lnTo>
                  <a:pt x="246253" y="224663"/>
                </a:lnTo>
                <a:lnTo>
                  <a:pt x="246507" y="224790"/>
                </a:lnTo>
                <a:lnTo>
                  <a:pt x="232460" y="220726"/>
                </a:lnTo>
                <a:lnTo>
                  <a:pt x="232105" y="220624"/>
                </a:lnTo>
                <a:lnTo>
                  <a:pt x="218694" y="216154"/>
                </a:lnTo>
                <a:lnTo>
                  <a:pt x="217932" y="215900"/>
                </a:lnTo>
                <a:lnTo>
                  <a:pt x="218440" y="216154"/>
                </a:lnTo>
                <a:lnTo>
                  <a:pt x="191135" y="205244"/>
                </a:lnTo>
                <a:lnTo>
                  <a:pt x="191008" y="205181"/>
                </a:lnTo>
                <a:lnTo>
                  <a:pt x="190601" y="204978"/>
                </a:lnTo>
                <a:lnTo>
                  <a:pt x="164338" y="192278"/>
                </a:lnTo>
                <a:lnTo>
                  <a:pt x="164973" y="192532"/>
                </a:lnTo>
                <a:lnTo>
                  <a:pt x="164528" y="192278"/>
                </a:lnTo>
                <a:lnTo>
                  <a:pt x="140220" y="178054"/>
                </a:lnTo>
                <a:lnTo>
                  <a:pt x="139573" y="177673"/>
                </a:lnTo>
                <a:lnTo>
                  <a:pt x="140081" y="178054"/>
                </a:lnTo>
                <a:lnTo>
                  <a:pt x="117182" y="162052"/>
                </a:lnTo>
                <a:lnTo>
                  <a:pt x="116459" y="161544"/>
                </a:lnTo>
                <a:lnTo>
                  <a:pt x="116967" y="162052"/>
                </a:lnTo>
                <a:lnTo>
                  <a:pt x="95707" y="144399"/>
                </a:lnTo>
                <a:lnTo>
                  <a:pt x="95250" y="144018"/>
                </a:lnTo>
                <a:lnTo>
                  <a:pt x="95631" y="144399"/>
                </a:lnTo>
                <a:lnTo>
                  <a:pt x="85877" y="135255"/>
                </a:lnTo>
                <a:lnTo>
                  <a:pt x="85699" y="135115"/>
                </a:lnTo>
                <a:lnTo>
                  <a:pt x="85572" y="134988"/>
                </a:lnTo>
                <a:lnTo>
                  <a:pt x="76327" y="125476"/>
                </a:lnTo>
                <a:lnTo>
                  <a:pt x="76581" y="125730"/>
                </a:lnTo>
                <a:lnTo>
                  <a:pt x="76352" y="125476"/>
                </a:lnTo>
                <a:lnTo>
                  <a:pt x="67894" y="116078"/>
                </a:lnTo>
                <a:lnTo>
                  <a:pt x="67564" y="115697"/>
                </a:lnTo>
                <a:lnTo>
                  <a:pt x="67818" y="116078"/>
                </a:lnTo>
                <a:lnTo>
                  <a:pt x="59436" y="105791"/>
                </a:lnTo>
                <a:lnTo>
                  <a:pt x="59817" y="106172"/>
                </a:lnTo>
                <a:lnTo>
                  <a:pt x="59524" y="105791"/>
                </a:lnTo>
                <a:lnTo>
                  <a:pt x="52349" y="96139"/>
                </a:lnTo>
                <a:lnTo>
                  <a:pt x="52197" y="95948"/>
                </a:lnTo>
                <a:lnTo>
                  <a:pt x="52070" y="95758"/>
                </a:lnTo>
                <a:lnTo>
                  <a:pt x="45466" y="85471"/>
                </a:lnTo>
                <a:lnTo>
                  <a:pt x="45720" y="85852"/>
                </a:lnTo>
                <a:lnTo>
                  <a:pt x="45491" y="85471"/>
                </a:lnTo>
                <a:lnTo>
                  <a:pt x="39662" y="75438"/>
                </a:lnTo>
                <a:lnTo>
                  <a:pt x="39370" y="74930"/>
                </a:lnTo>
                <a:lnTo>
                  <a:pt x="39624" y="75438"/>
                </a:lnTo>
                <a:lnTo>
                  <a:pt x="34290" y="64897"/>
                </a:lnTo>
                <a:lnTo>
                  <a:pt x="34201" y="64744"/>
                </a:lnTo>
                <a:lnTo>
                  <a:pt x="34061" y="64389"/>
                </a:lnTo>
                <a:lnTo>
                  <a:pt x="29730" y="54483"/>
                </a:lnTo>
                <a:lnTo>
                  <a:pt x="29641" y="54267"/>
                </a:lnTo>
                <a:lnTo>
                  <a:pt x="29502" y="53848"/>
                </a:lnTo>
                <a:lnTo>
                  <a:pt x="26111" y="43688"/>
                </a:lnTo>
                <a:lnTo>
                  <a:pt x="25908" y="43053"/>
                </a:lnTo>
                <a:lnTo>
                  <a:pt x="26035" y="43688"/>
                </a:lnTo>
                <a:lnTo>
                  <a:pt x="22860" y="32258"/>
                </a:lnTo>
                <a:lnTo>
                  <a:pt x="23114" y="33020"/>
                </a:lnTo>
                <a:lnTo>
                  <a:pt x="22961" y="32258"/>
                </a:lnTo>
                <a:lnTo>
                  <a:pt x="20955" y="22225"/>
                </a:lnTo>
                <a:lnTo>
                  <a:pt x="20828" y="21590"/>
                </a:lnTo>
                <a:lnTo>
                  <a:pt x="20828" y="22225"/>
                </a:lnTo>
                <a:lnTo>
                  <a:pt x="19519" y="11557"/>
                </a:lnTo>
                <a:lnTo>
                  <a:pt x="19519" y="11328"/>
                </a:lnTo>
                <a:lnTo>
                  <a:pt x="19558" y="11557"/>
                </a:lnTo>
                <a:lnTo>
                  <a:pt x="19519" y="10795"/>
                </a:lnTo>
                <a:lnTo>
                  <a:pt x="19050" y="0"/>
                </a:lnTo>
                <a:lnTo>
                  <a:pt x="0" y="762"/>
                </a:lnTo>
                <a:lnTo>
                  <a:pt x="508" y="12700"/>
                </a:lnTo>
                <a:lnTo>
                  <a:pt x="11811" y="60960"/>
                </a:lnTo>
                <a:lnTo>
                  <a:pt x="29552" y="95859"/>
                </a:lnTo>
                <a:lnTo>
                  <a:pt x="53213" y="128270"/>
                </a:lnTo>
                <a:lnTo>
                  <a:pt x="82931" y="158496"/>
                </a:lnTo>
                <a:lnTo>
                  <a:pt x="129540" y="193802"/>
                </a:lnTo>
                <a:lnTo>
                  <a:pt x="183134" y="222504"/>
                </a:lnTo>
                <a:lnTo>
                  <a:pt x="226568" y="238887"/>
                </a:lnTo>
                <a:lnTo>
                  <a:pt x="271907" y="249936"/>
                </a:lnTo>
                <a:lnTo>
                  <a:pt x="318516" y="255270"/>
                </a:lnTo>
                <a:lnTo>
                  <a:pt x="348869" y="256032"/>
                </a:lnTo>
                <a:lnTo>
                  <a:pt x="363969" y="257048"/>
                </a:lnTo>
                <a:lnTo>
                  <a:pt x="363601" y="257048"/>
                </a:lnTo>
                <a:lnTo>
                  <a:pt x="378714" y="258699"/>
                </a:lnTo>
                <a:lnTo>
                  <a:pt x="378320" y="258699"/>
                </a:lnTo>
                <a:lnTo>
                  <a:pt x="393319" y="261112"/>
                </a:lnTo>
                <a:lnTo>
                  <a:pt x="392938" y="260985"/>
                </a:lnTo>
                <a:lnTo>
                  <a:pt x="407784" y="263906"/>
                </a:lnTo>
                <a:lnTo>
                  <a:pt x="407416" y="263906"/>
                </a:lnTo>
                <a:lnTo>
                  <a:pt x="422148" y="267462"/>
                </a:lnTo>
                <a:lnTo>
                  <a:pt x="436333" y="271653"/>
                </a:lnTo>
                <a:lnTo>
                  <a:pt x="450342" y="276352"/>
                </a:lnTo>
                <a:lnTo>
                  <a:pt x="449961" y="276098"/>
                </a:lnTo>
                <a:lnTo>
                  <a:pt x="478028" y="287147"/>
                </a:lnTo>
                <a:lnTo>
                  <a:pt x="477266" y="286893"/>
                </a:lnTo>
                <a:lnTo>
                  <a:pt x="504063" y="299974"/>
                </a:lnTo>
                <a:lnTo>
                  <a:pt x="503428" y="299720"/>
                </a:lnTo>
                <a:lnTo>
                  <a:pt x="528828" y="314579"/>
                </a:lnTo>
                <a:lnTo>
                  <a:pt x="528193" y="314071"/>
                </a:lnTo>
                <a:lnTo>
                  <a:pt x="551827" y="330644"/>
                </a:lnTo>
                <a:lnTo>
                  <a:pt x="573151" y="348107"/>
                </a:lnTo>
                <a:lnTo>
                  <a:pt x="582930" y="357251"/>
                </a:lnTo>
                <a:lnTo>
                  <a:pt x="582549" y="356997"/>
                </a:lnTo>
                <a:lnTo>
                  <a:pt x="592074" y="366776"/>
                </a:lnTo>
                <a:lnTo>
                  <a:pt x="591820" y="366395"/>
                </a:lnTo>
                <a:lnTo>
                  <a:pt x="600837" y="376428"/>
                </a:lnTo>
                <a:lnTo>
                  <a:pt x="600456" y="376047"/>
                </a:lnTo>
                <a:lnTo>
                  <a:pt x="600760" y="376428"/>
                </a:lnTo>
                <a:lnTo>
                  <a:pt x="608838" y="386334"/>
                </a:lnTo>
                <a:lnTo>
                  <a:pt x="608584" y="385953"/>
                </a:lnTo>
                <a:lnTo>
                  <a:pt x="615950" y="395986"/>
                </a:lnTo>
                <a:lnTo>
                  <a:pt x="616267" y="396494"/>
                </a:lnTo>
                <a:lnTo>
                  <a:pt x="616356" y="396621"/>
                </a:lnTo>
                <a:lnTo>
                  <a:pt x="622681" y="406400"/>
                </a:lnTo>
                <a:lnTo>
                  <a:pt x="622896" y="406781"/>
                </a:lnTo>
                <a:lnTo>
                  <a:pt x="628345" y="416039"/>
                </a:lnTo>
                <a:lnTo>
                  <a:pt x="629856" y="420547"/>
                </a:lnTo>
                <a:lnTo>
                  <a:pt x="603123" y="427355"/>
                </a:lnTo>
                <a:lnTo>
                  <a:pt x="658876" y="491744"/>
                </a:lnTo>
                <a:lnTo>
                  <a:pt x="671563" y="433197"/>
                </a:lnTo>
                <a:lnTo>
                  <a:pt x="676910" y="408559"/>
                </a:lnTo>
                <a:close/>
              </a:path>
              <a:path w="2105025" h="1942465">
                <a:moveTo>
                  <a:pt x="2104898" y="1861439"/>
                </a:moveTo>
                <a:lnTo>
                  <a:pt x="2075522" y="1865693"/>
                </a:lnTo>
                <a:lnTo>
                  <a:pt x="2072386" y="1852168"/>
                </a:lnTo>
                <a:lnTo>
                  <a:pt x="2071243" y="1847215"/>
                </a:lnTo>
                <a:lnTo>
                  <a:pt x="2062226" y="1823593"/>
                </a:lnTo>
                <a:lnTo>
                  <a:pt x="2055368" y="1808734"/>
                </a:lnTo>
                <a:lnTo>
                  <a:pt x="2051558" y="1800479"/>
                </a:lnTo>
                <a:lnTo>
                  <a:pt x="2044179" y="1787144"/>
                </a:lnTo>
                <a:lnTo>
                  <a:pt x="2038985" y="1777746"/>
                </a:lnTo>
                <a:lnTo>
                  <a:pt x="2031758" y="1766189"/>
                </a:lnTo>
                <a:lnTo>
                  <a:pt x="2025015" y="1755394"/>
                </a:lnTo>
                <a:lnTo>
                  <a:pt x="2017382" y="1744599"/>
                </a:lnTo>
                <a:lnTo>
                  <a:pt x="2009394" y="1733296"/>
                </a:lnTo>
                <a:lnTo>
                  <a:pt x="2001875" y="1723898"/>
                </a:lnTo>
                <a:lnTo>
                  <a:pt x="1992249" y="1711833"/>
                </a:lnTo>
                <a:lnTo>
                  <a:pt x="1984984" y="1703578"/>
                </a:lnTo>
                <a:lnTo>
                  <a:pt x="1973707" y="1690751"/>
                </a:lnTo>
                <a:lnTo>
                  <a:pt x="1966887" y="1683766"/>
                </a:lnTo>
                <a:lnTo>
                  <a:pt x="1953768" y="1670304"/>
                </a:lnTo>
                <a:lnTo>
                  <a:pt x="1947418" y="1664335"/>
                </a:lnTo>
                <a:lnTo>
                  <a:pt x="1932559" y="1650365"/>
                </a:lnTo>
                <a:lnTo>
                  <a:pt x="1927085" y="1645666"/>
                </a:lnTo>
                <a:lnTo>
                  <a:pt x="1910080" y="1631061"/>
                </a:lnTo>
                <a:lnTo>
                  <a:pt x="1886458" y="1612265"/>
                </a:lnTo>
                <a:lnTo>
                  <a:pt x="1883130" y="1609852"/>
                </a:lnTo>
                <a:lnTo>
                  <a:pt x="1861820" y="1594358"/>
                </a:lnTo>
                <a:lnTo>
                  <a:pt x="1836039" y="1577086"/>
                </a:lnTo>
                <a:lnTo>
                  <a:pt x="1809242" y="1560703"/>
                </a:lnTo>
                <a:lnTo>
                  <a:pt x="1785404" y="1547368"/>
                </a:lnTo>
                <a:lnTo>
                  <a:pt x="1781556" y="1545209"/>
                </a:lnTo>
                <a:lnTo>
                  <a:pt x="1759724" y="1533906"/>
                </a:lnTo>
                <a:lnTo>
                  <a:pt x="1753108" y="1530477"/>
                </a:lnTo>
                <a:lnTo>
                  <a:pt x="1733981" y="1521333"/>
                </a:lnTo>
                <a:lnTo>
                  <a:pt x="1723898" y="1516507"/>
                </a:lnTo>
                <a:lnTo>
                  <a:pt x="1693926" y="1503807"/>
                </a:lnTo>
                <a:lnTo>
                  <a:pt x="1681822" y="1499108"/>
                </a:lnTo>
                <a:lnTo>
                  <a:pt x="1663192" y="1491869"/>
                </a:lnTo>
                <a:lnTo>
                  <a:pt x="1631950" y="1481074"/>
                </a:lnTo>
                <a:lnTo>
                  <a:pt x="1600200" y="1471422"/>
                </a:lnTo>
                <a:lnTo>
                  <a:pt x="1569834" y="1463294"/>
                </a:lnTo>
                <a:lnTo>
                  <a:pt x="1567942" y="1462786"/>
                </a:lnTo>
                <a:lnTo>
                  <a:pt x="1502410" y="1449324"/>
                </a:lnTo>
                <a:lnTo>
                  <a:pt x="1435735" y="1440942"/>
                </a:lnTo>
                <a:lnTo>
                  <a:pt x="1335405" y="1437386"/>
                </a:lnTo>
                <a:lnTo>
                  <a:pt x="1335786" y="1437386"/>
                </a:lnTo>
                <a:lnTo>
                  <a:pt x="1302512" y="1435227"/>
                </a:lnTo>
                <a:lnTo>
                  <a:pt x="1303020" y="1435227"/>
                </a:lnTo>
                <a:lnTo>
                  <a:pt x="1269873" y="1431798"/>
                </a:lnTo>
                <a:lnTo>
                  <a:pt x="1270254" y="1431798"/>
                </a:lnTo>
                <a:lnTo>
                  <a:pt x="1237488" y="1427099"/>
                </a:lnTo>
                <a:lnTo>
                  <a:pt x="1237742" y="1427099"/>
                </a:lnTo>
                <a:lnTo>
                  <a:pt x="1205230" y="1421130"/>
                </a:lnTo>
                <a:lnTo>
                  <a:pt x="1205611" y="1421130"/>
                </a:lnTo>
                <a:lnTo>
                  <a:pt x="1173353" y="1413891"/>
                </a:lnTo>
                <a:lnTo>
                  <a:pt x="1173607" y="1413891"/>
                </a:lnTo>
                <a:lnTo>
                  <a:pt x="1141730" y="1405509"/>
                </a:lnTo>
                <a:lnTo>
                  <a:pt x="1141984" y="1405509"/>
                </a:lnTo>
                <a:lnTo>
                  <a:pt x="1111021" y="1396111"/>
                </a:lnTo>
                <a:lnTo>
                  <a:pt x="1110742" y="1396034"/>
                </a:lnTo>
                <a:lnTo>
                  <a:pt x="1110615" y="1395984"/>
                </a:lnTo>
                <a:lnTo>
                  <a:pt x="1080490" y="1385443"/>
                </a:lnTo>
                <a:lnTo>
                  <a:pt x="1080135" y="1385316"/>
                </a:lnTo>
                <a:lnTo>
                  <a:pt x="1080389" y="1385443"/>
                </a:lnTo>
                <a:lnTo>
                  <a:pt x="1050353" y="1373886"/>
                </a:lnTo>
                <a:lnTo>
                  <a:pt x="1050036" y="1373759"/>
                </a:lnTo>
                <a:lnTo>
                  <a:pt x="1050290" y="1373886"/>
                </a:lnTo>
                <a:lnTo>
                  <a:pt x="1020699" y="1361186"/>
                </a:lnTo>
                <a:lnTo>
                  <a:pt x="1021080" y="1361313"/>
                </a:lnTo>
                <a:lnTo>
                  <a:pt x="1020800" y="1361186"/>
                </a:lnTo>
                <a:lnTo>
                  <a:pt x="992530" y="1347851"/>
                </a:lnTo>
                <a:lnTo>
                  <a:pt x="991997" y="1347597"/>
                </a:lnTo>
                <a:lnTo>
                  <a:pt x="992251" y="1347851"/>
                </a:lnTo>
                <a:lnTo>
                  <a:pt x="964057" y="1333246"/>
                </a:lnTo>
                <a:lnTo>
                  <a:pt x="964438" y="1333373"/>
                </a:lnTo>
                <a:lnTo>
                  <a:pt x="964209" y="1333246"/>
                </a:lnTo>
                <a:lnTo>
                  <a:pt x="937133" y="1318006"/>
                </a:lnTo>
                <a:lnTo>
                  <a:pt x="937387" y="1318133"/>
                </a:lnTo>
                <a:lnTo>
                  <a:pt x="937171" y="1318006"/>
                </a:lnTo>
                <a:lnTo>
                  <a:pt x="910971" y="1302004"/>
                </a:lnTo>
                <a:lnTo>
                  <a:pt x="911352" y="1302131"/>
                </a:lnTo>
                <a:lnTo>
                  <a:pt x="911161" y="1302004"/>
                </a:lnTo>
                <a:lnTo>
                  <a:pt x="885952" y="1285113"/>
                </a:lnTo>
                <a:lnTo>
                  <a:pt x="886206" y="1285252"/>
                </a:lnTo>
                <a:lnTo>
                  <a:pt x="886028" y="1285113"/>
                </a:lnTo>
                <a:lnTo>
                  <a:pt x="861695" y="1267587"/>
                </a:lnTo>
                <a:lnTo>
                  <a:pt x="862076" y="1267853"/>
                </a:lnTo>
                <a:lnTo>
                  <a:pt x="861745" y="1267587"/>
                </a:lnTo>
                <a:lnTo>
                  <a:pt x="839025" y="1249553"/>
                </a:lnTo>
                <a:lnTo>
                  <a:pt x="838708" y="1249299"/>
                </a:lnTo>
                <a:lnTo>
                  <a:pt x="838962" y="1249553"/>
                </a:lnTo>
                <a:lnTo>
                  <a:pt x="816864" y="1230503"/>
                </a:lnTo>
                <a:lnTo>
                  <a:pt x="817245" y="1230757"/>
                </a:lnTo>
                <a:lnTo>
                  <a:pt x="816965" y="1230503"/>
                </a:lnTo>
                <a:lnTo>
                  <a:pt x="796556" y="1211453"/>
                </a:lnTo>
                <a:lnTo>
                  <a:pt x="796366" y="1211287"/>
                </a:lnTo>
                <a:lnTo>
                  <a:pt x="777354" y="1191641"/>
                </a:lnTo>
                <a:lnTo>
                  <a:pt x="776986" y="1191260"/>
                </a:lnTo>
                <a:lnTo>
                  <a:pt x="777240" y="1191641"/>
                </a:lnTo>
                <a:lnTo>
                  <a:pt x="759079" y="1170940"/>
                </a:lnTo>
                <a:lnTo>
                  <a:pt x="759333" y="1171194"/>
                </a:lnTo>
                <a:lnTo>
                  <a:pt x="759117" y="1170940"/>
                </a:lnTo>
                <a:lnTo>
                  <a:pt x="742442" y="1150112"/>
                </a:lnTo>
                <a:lnTo>
                  <a:pt x="742823" y="1150493"/>
                </a:lnTo>
                <a:lnTo>
                  <a:pt x="742543" y="1150112"/>
                </a:lnTo>
                <a:lnTo>
                  <a:pt x="727456" y="1129030"/>
                </a:lnTo>
                <a:lnTo>
                  <a:pt x="727837" y="1129411"/>
                </a:lnTo>
                <a:lnTo>
                  <a:pt x="727595" y="1129030"/>
                </a:lnTo>
                <a:lnTo>
                  <a:pt x="714438" y="1108075"/>
                </a:lnTo>
                <a:lnTo>
                  <a:pt x="714121" y="1107567"/>
                </a:lnTo>
                <a:lnTo>
                  <a:pt x="714375" y="1108075"/>
                </a:lnTo>
                <a:lnTo>
                  <a:pt x="702525" y="1086485"/>
                </a:lnTo>
                <a:lnTo>
                  <a:pt x="702183" y="1085850"/>
                </a:lnTo>
                <a:lnTo>
                  <a:pt x="702437" y="1086485"/>
                </a:lnTo>
                <a:lnTo>
                  <a:pt x="692023" y="1063879"/>
                </a:lnTo>
                <a:lnTo>
                  <a:pt x="692277" y="1064387"/>
                </a:lnTo>
                <a:lnTo>
                  <a:pt x="692073" y="1063879"/>
                </a:lnTo>
                <a:lnTo>
                  <a:pt x="683514" y="1041781"/>
                </a:lnTo>
                <a:lnTo>
                  <a:pt x="683768" y="1042416"/>
                </a:lnTo>
                <a:lnTo>
                  <a:pt x="683577" y="1041781"/>
                </a:lnTo>
                <a:lnTo>
                  <a:pt x="676910" y="1019556"/>
                </a:lnTo>
                <a:lnTo>
                  <a:pt x="677164" y="1020191"/>
                </a:lnTo>
                <a:lnTo>
                  <a:pt x="677024" y="1019556"/>
                </a:lnTo>
                <a:lnTo>
                  <a:pt x="672363" y="997966"/>
                </a:lnTo>
                <a:lnTo>
                  <a:pt x="672287" y="997635"/>
                </a:lnTo>
                <a:lnTo>
                  <a:pt x="672236" y="997204"/>
                </a:lnTo>
                <a:lnTo>
                  <a:pt x="669404" y="975614"/>
                </a:lnTo>
                <a:lnTo>
                  <a:pt x="669290" y="974725"/>
                </a:lnTo>
                <a:lnTo>
                  <a:pt x="669290" y="975614"/>
                </a:lnTo>
                <a:lnTo>
                  <a:pt x="668274" y="952500"/>
                </a:lnTo>
                <a:lnTo>
                  <a:pt x="649224" y="953262"/>
                </a:lnTo>
                <a:lnTo>
                  <a:pt x="653415" y="1000760"/>
                </a:lnTo>
                <a:lnTo>
                  <a:pt x="665607" y="1048258"/>
                </a:lnTo>
                <a:lnTo>
                  <a:pt x="685292" y="1094740"/>
                </a:lnTo>
                <a:lnTo>
                  <a:pt x="711835" y="1139825"/>
                </a:lnTo>
                <a:lnTo>
                  <a:pt x="744601" y="1183259"/>
                </a:lnTo>
                <a:lnTo>
                  <a:pt x="783082" y="1224915"/>
                </a:lnTo>
                <a:lnTo>
                  <a:pt x="826643" y="1264158"/>
                </a:lnTo>
                <a:lnTo>
                  <a:pt x="875157" y="1300861"/>
                </a:lnTo>
                <a:lnTo>
                  <a:pt x="927608" y="1334528"/>
                </a:lnTo>
                <a:lnTo>
                  <a:pt x="983742" y="1364742"/>
                </a:lnTo>
                <a:lnTo>
                  <a:pt x="1043051" y="1391412"/>
                </a:lnTo>
                <a:lnTo>
                  <a:pt x="1104900" y="1414145"/>
                </a:lnTo>
                <a:lnTo>
                  <a:pt x="1168908" y="1432433"/>
                </a:lnTo>
                <a:lnTo>
                  <a:pt x="1234567" y="1445895"/>
                </a:lnTo>
                <a:lnTo>
                  <a:pt x="1301115" y="1454277"/>
                </a:lnTo>
                <a:lnTo>
                  <a:pt x="1401064" y="1457833"/>
                </a:lnTo>
                <a:lnTo>
                  <a:pt x="1434338" y="1459992"/>
                </a:lnTo>
                <a:lnTo>
                  <a:pt x="1433957" y="1459992"/>
                </a:lnTo>
                <a:lnTo>
                  <a:pt x="1466977" y="1463421"/>
                </a:lnTo>
                <a:lnTo>
                  <a:pt x="1466596" y="1463294"/>
                </a:lnTo>
                <a:lnTo>
                  <a:pt x="1499489" y="1468120"/>
                </a:lnTo>
                <a:lnTo>
                  <a:pt x="1499108" y="1468120"/>
                </a:lnTo>
                <a:lnTo>
                  <a:pt x="1531747" y="1474089"/>
                </a:lnTo>
                <a:lnTo>
                  <a:pt x="1531366" y="1474089"/>
                </a:lnTo>
                <a:lnTo>
                  <a:pt x="1563624" y="1481328"/>
                </a:lnTo>
                <a:lnTo>
                  <a:pt x="1563243" y="1481328"/>
                </a:lnTo>
                <a:lnTo>
                  <a:pt x="1595120" y="1489710"/>
                </a:lnTo>
                <a:lnTo>
                  <a:pt x="1594866" y="1489710"/>
                </a:lnTo>
                <a:lnTo>
                  <a:pt x="1626235" y="1499235"/>
                </a:lnTo>
                <a:lnTo>
                  <a:pt x="1625981" y="1499108"/>
                </a:lnTo>
                <a:lnTo>
                  <a:pt x="1656461" y="1509649"/>
                </a:lnTo>
                <a:lnTo>
                  <a:pt x="1656778" y="1509776"/>
                </a:lnTo>
                <a:lnTo>
                  <a:pt x="1686814" y="1521460"/>
                </a:lnTo>
                <a:lnTo>
                  <a:pt x="1716151" y="1534033"/>
                </a:lnTo>
                <a:lnTo>
                  <a:pt x="1744853" y="1547622"/>
                </a:lnTo>
                <a:lnTo>
                  <a:pt x="1744472" y="1547368"/>
                </a:lnTo>
                <a:lnTo>
                  <a:pt x="1772412" y="1561846"/>
                </a:lnTo>
                <a:lnTo>
                  <a:pt x="1772627" y="1561973"/>
                </a:lnTo>
                <a:lnTo>
                  <a:pt x="1799463" y="1577086"/>
                </a:lnTo>
                <a:lnTo>
                  <a:pt x="1799666" y="1577213"/>
                </a:lnTo>
                <a:lnTo>
                  <a:pt x="1825879" y="1593215"/>
                </a:lnTo>
                <a:lnTo>
                  <a:pt x="1825625" y="1593088"/>
                </a:lnTo>
                <a:lnTo>
                  <a:pt x="1825802" y="1593215"/>
                </a:lnTo>
                <a:lnTo>
                  <a:pt x="1851025" y="1610106"/>
                </a:lnTo>
                <a:lnTo>
                  <a:pt x="1850771" y="1609852"/>
                </a:lnTo>
                <a:lnTo>
                  <a:pt x="1875155" y="1627632"/>
                </a:lnTo>
                <a:lnTo>
                  <a:pt x="1874774" y="1627378"/>
                </a:lnTo>
                <a:lnTo>
                  <a:pt x="1875091" y="1627632"/>
                </a:lnTo>
                <a:lnTo>
                  <a:pt x="1898142" y="1645920"/>
                </a:lnTo>
                <a:lnTo>
                  <a:pt x="1897888" y="1645666"/>
                </a:lnTo>
                <a:lnTo>
                  <a:pt x="1919986" y="1664716"/>
                </a:lnTo>
                <a:lnTo>
                  <a:pt x="1940471" y="1683943"/>
                </a:lnTo>
                <a:lnTo>
                  <a:pt x="1959864" y="1703959"/>
                </a:lnTo>
                <a:lnTo>
                  <a:pt x="1959610" y="1703578"/>
                </a:lnTo>
                <a:lnTo>
                  <a:pt x="1977771" y="1724279"/>
                </a:lnTo>
                <a:lnTo>
                  <a:pt x="1977517" y="1723898"/>
                </a:lnTo>
                <a:lnTo>
                  <a:pt x="1994281" y="1744980"/>
                </a:lnTo>
                <a:lnTo>
                  <a:pt x="2009394" y="1766189"/>
                </a:lnTo>
                <a:lnTo>
                  <a:pt x="2009013" y="1765808"/>
                </a:lnTo>
                <a:lnTo>
                  <a:pt x="2022729" y="1787652"/>
                </a:lnTo>
                <a:lnTo>
                  <a:pt x="2022475" y="1787144"/>
                </a:lnTo>
                <a:lnTo>
                  <a:pt x="2034667" y="1809369"/>
                </a:lnTo>
                <a:lnTo>
                  <a:pt x="2034413" y="1808734"/>
                </a:lnTo>
                <a:lnTo>
                  <a:pt x="2044700" y="1831213"/>
                </a:lnTo>
                <a:lnTo>
                  <a:pt x="2044446" y="1830705"/>
                </a:lnTo>
                <a:lnTo>
                  <a:pt x="2044636" y="1831213"/>
                </a:lnTo>
                <a:lnTo>
                  <a:pt x="2052993" y="1852879"/>
                </a:lnTo>
                <a:lnTo>
                  <a:pt x="2053120" y="1853438"/>
                </a:lnTo>
                <a:lnTo>
                  <a:pt x="2056612" y="1868436"/>
                </a:lnTo>
                <a:lnTo>
                  <a:pt x="2029460" y="1872361"/>
                </a:lnTo>
                <a:lnTo>
                  <a:pt x="2078101" y="1942338"/>
                </a:lnTo>
                <a:lnTo>
                  <a:pt x="2098205" y="1881632"/>
                </a:lnTo>
                <a:lnTo>
                  <a:pt x="2104898" y="1861439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24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89154"/>
            <a:ext cx="35566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120" dirty="0">
                <a:solidFill>
                  <a:srgbClr val="2B3977"/>
                </a:solidFill>
                <a:latin typeface="Arial"/>
                <a:cs typeface="Arial"/>
              </a:rPr>
              <a:t>МАТРИЦА</a:t>
            </a:r>
            <a:r>
              <a:rPr sz="2100" b="1" i="1" spc="4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85" dirty="0">
                <a:solidFill>
                  <a:srgbClr val="2B3977"/>
                </a:solidFill>
                <a:latin typeface="Arial"/>
                <a:cs typeface="Arial"/>
              </a:rPr>
              <a:t>НАЗНАЧЕНИЯ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135" y="236339"/>
            <a:ext cx="6169660" cy="180213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55"/>
              </a:spcBef>
            </a:pPr>
            <a:r>
              <a:rPr sz="2100" b="1" i="1" spc="125" dirty="0">
                <a:solidFill>
                  <a:srgbClr val="2B3977"/>
                </a:solidFill>
                <a:latin typeface="Arial"/>
                <a:cs typeface="Arial"/>
              </a:rPr>
              <a:t>ЗАДАНИЙ</a:t>
            </a:r>
            <a:endParaRPr sz="2100">
              <a:latin typeface="Arial"/>
              <a:cs typeface="Arial"/>
            </a:endParaRPr>
          </a:p>
          <a:p>
            <a:pPr marL="12700" marR="5715" algn="just">
              <a:lnSpc>
                <a:spcPts val="1510"/>
              </a:lnSpc>
              <a:spcBef>
                <a:spcPts val="770"/>
              </a:spcBef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Матрице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представлены все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открытым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ответом,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которые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расположены 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центральном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поле Интернет-урока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или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рубриках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правого</a:t>
            </a:r>
            <a:r>
              <a:rPr sz="1400" spc="-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поля.</a:t>
            </a:r>
            <a:endParaRPr sz="1400">
              <a:latin typeface="Arial Narrow"/>
              <a:cs typeface="Arial Narrow"/>
            </a:endParaRPr>
          </a:p>
          <a:p>
            <a:pPr marL="62865" marR="5080" algn="just">
              <a:lnSpc>
                <a:spcPct val="90100"/>
              </a:lnSpc>
              <a:spcBef>
                <a:spcPts val="770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каждого 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Занятия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формируется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отдельная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Матрица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назначения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заданий.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Переключаться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между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Матрицами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отдельных занятий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помощью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ниспадающего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меню,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расположенного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справа. Для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этого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откройте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ниспадающее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меню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выберите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название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занятия, </a:t>
            </a:r>
            <a:r>
              <a:rPr sz="1400" spc="10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которому 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вы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хотите</a:t>
            </a:r>
            <a:r>
              <a:rPr sz="1400" spc="-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перейти.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302" y="8482685"/>
            <a:ext cx="6271895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</a:pPr>
            <a:r>
              <a:rPr sz="1400" spc="-10" dirty="0">
                <a:solidFill>
                  <a:srgbClr val="2B3977"/>
                </a:solidFill>
                <a:latin typeface="Arial Narrow"/>
                <a:cs typeface="Arial Narrow"/>
              </a:rPr>
              <a:t>Снять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или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изменить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назначение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только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до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того,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как ученик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приступил  </a:t>
            </a:r>
            <a:r>
              <a:rPr sz="1400" spc="10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его</a:t>
            </a:r>
            <a:r>
              <a:rPr sz="1400" spc="3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выполнению.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Если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ученик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уже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приступил </a:t>
            </a:r>
            <a:r>
              <a:rPr sz="1400" spc="100" dirty="0">
                <a:solidFill>
                  <a:srgbClr val="2B3977"/>
                </a:solidFill>
                <a:latin typeface="Arial Narrow"/>
                <a:cs typeface="Arial Narrow"/>
              </a:rPr>
              <a:t>к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выполнению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задания,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оно 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обозначается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lang="ru-RU" sz="1400" dirty="0" smtClean="0">
                <a:solidFill>
                  <a:srgbClr val="2B3977"/>
                </a:solidFill>
                <a:latin typeface="Arial Narrow"/>
                <a:cs typeface="Arial Narrow"/>
              </a:rPr>
              <a:t>М</a:t>
            </a:r>
            <a:r>
              <a:rPr sz="14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атрице</a:t>
            </a:r>
            <a:r>
              <a:rPr sz="14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заливкой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серого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цвета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снять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его  назначение 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уже  невозможно.</a:t>
            </a:r>
            <a:endParaRPr sz="1400" dirty="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215895"/>
            <a:ext cx="6858000" cy="2374265"/>
            <a:chOff x="0" y="2215895"/>
            <a:chExt cx="6858000" cy="2374265"/>
          </a:xfrm>
        </p:grpSpPr>
        <p:sp>
          <p:nvSpPr>
            <p:cNvPr id="6" name="object 6"/>
            <p:cNvSpPr/>
            <p:nvPr/>
          </p:nvSpPr>
          <p:spPr>
            <a:xfrm>
              <a:off x="0" y="2215895"/>
              <a:ext cx="6858000" cy="23737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730" y="2658490"/>
              <a:ext cx="8255" cy="223520"/>
            </a:xfrm>
            <a:custGeom>
              <a:avLst/>
              <a:gdLst/>
              <a:ahLst/>
              <a:cxnLst/>
              <a:rect l="l" t="t" r="r" b="b"/>
              <a:pathLst>
                <a:path w="8255" h="223519">
                  <a:moveTo>
                    <a:pt x="8000" y="0"/>
                  </a:moveTo>
                  <a:lnTo>
                    <a:pt x="0" y="223011"/>
                  </a:lnTo>
                </a:path>
              </a:pathLst>
            </a:custGeom>
            <a:ln w="12699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4444" y="2334767"/>
            <a:ext cx="1789430" cy="30797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solidFill>
              <a:srgbClr val="2F446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340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Название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461128"/>
            <a:ext cx="3348354" cy="1177672"/>
            <a:chOff x="0" y="4232528"/>
            <a:chExt cx="3348354" cy="1177672"/>
          </a:xfrm>
        </p:grpSpPr>
        <p:sp>
          <p:nvSpPr>
            <p:cNvPr id="10" name="object 10"/>
            <p:cNvSpPr/>
            <p:nvPr/>
          </p:nvSpPr>
          <p:spPr>
            <a:xfrm>
              <a:off x="0" y="4886960"/>
              <a:ext cx="3348354" cy="523240"/>
            </a:xfrm>
            <a:custGeom>
              <a:avLst/>
              <a:gdLst/>
              <a:ahLst/>
              <a:cxnLst/>
              <a:rect l="l" t="t" r="r" b="b"/>
              <a:pathLst>
                <a:path w="3348354" h="523239">
                  <a:moveTo>
                    <a:pt x="3348228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3348228" y="522731"/>
                  </a:lnTo>
                  <a:lnTo>
                    <a:pt x="3348228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658360"/>
              <a:ext cx="3348354" cy="523240"/>
            </a:xfrm>
            <a:custGeom>
              <a:avLst/>
              <a:gdLst/>
              <a:ahLst/>
              <a:cxnLst/>
              <a:rect l="l" t="t" r="r" b="b"/>
              <a:pathLst>
                <a:path w="3348354" h="523239">
                  <a:moveTo>
                    <a:pt x="0" y="522731"/>
                  </a:moveTo>
                  <a:lnTo>
                    <a:pt x="3348228" y="522731"/>
                  </a:lnTo>
                  <a:lnTo>
                    <a:pt x="3348228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12700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0563" y="4232528"/>
              <a:ext cx="252095" cy="306705"/>
            </a:xfrm>
            <a:custGeom>
              <a:avLst/>
              <a:gdLst/>
              <a:ahLst/>
              <a:cxnLst/>
              <a:rect l="l" t="t" r="r" b="b"/>
              <a:pathLst>
                <a:path w="252094" h="306704">
                  <a:moveTo>
                    <a:pt x="0" y="306578"/>
                  </a:moveTo>
                  <a:lnTo>
                    <a:pt x="251841" y="0"/>
                  </a:lnTo>
                </a:path>
              </a:pathLst>
            </a:custGeom>
            <a:ln w="12700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0" y="4952691"/>
            <a:ext cx="309922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Назначенное</a:t>
            </a:r>
            <a:r>
              <a:rPr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задание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возможностью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910" y="5170171"/>
            <a:ext cx="13792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снятия</a:t>
            </a:r>
            <a:r>
              <a:rPr sz="1400" spc="-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назначения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7371" y="3922395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4">
                <a:moveTo>
                  <a:pt x="-6350" y="9207"/>
                </a:moveTo>
                <a:lnTo>
                  <a:pt x="212725" y="9207"/>
                </a:lnTo>
              </a:path>
            </a:pathLst>
          </a:custGeom>
          <a:ln w="31114">
            <a:solidFill>
              <a:srgbClr val="2F44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31079" y="3523488"/>
            <a:ext cx="1797050" cy="737870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solidFill>
              <a:srgbClr val="2F446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6680" marR="97790" algn="ctr">
              <a:lnSpc>
                <a:spcPct val="100000"/>
              </a:lnSpc>
              <a:spcBef>
                <a:spcPts val="355"/>
              </a:spcBef>
            </a:pP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Назначенное</a:t>
            </a:r>
            <a:r>
              <a:rPr sz="1400" spc="-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задание 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без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возможности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снятия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29889" y="3838955"/>
            <a:ext cx="1196975" cy="939800"/>
          </a:xfrm>
          <a:custGeom>
            <a:avLst/>
            <a:gdLst/>
            <a:ahLst/>
            <a:cxnLst/>
            <a:rect l="l" t="t" r="r" b="b"/>
            <a:pathLst>
              <a:path w="1196975" h="939800">
                <a:moveTo>
                  <a:pt x="1196848" y="939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2F44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29000" y="4808220"/>
            <a:ext cx="2440305" cy="693138"/>
          </a:xfrm>
          <a:prstGeom prst="rect">
            <a:avLst/>
          </a:prstGeom>
          <a:ln w="12700">
            <a:solidFill>
              <a:srgbClr val="2F446B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5250" marR="88265" algn="ctr">
              <a:lnSpc>
                <a:spcPct val="100000"/>
              </a:lnSpc>
              <a:spcBef>
                <a:spcPts val="365"/>
              </a:spcBef>
            </a:pP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Назначенное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задание,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которое  </a:t>
            </a:r>
            <a:r>
              <a:rPr sz="1400" spc="40" dirty="0" err="1">
                <a:solidFill>
                  <a:srgbClr val="2B3977"/>
                </a:solidFill>
                <a:latin typeface="Arial Narrow"/>
                <a:cs typeface="Arial Narrow"/>
              </a:rPr>
              <a:t>выполнено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уч</a:t>
            </a:r>
            <a:r>
              <a:rPr lang="ru-RU" sz="14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еником</a:t>
            </a:r>
            <a:r>
              <a:rPr sz="14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400" spc="65" dirty="0">
                <a:solidFill>
                  <a:srgbClr val="2B3977"/>
                </a:solidFill>
                <a:latin typeface="Arial Narrow"/>
                <a:cs typeface="Arial Narrow"/>
              </a:rPr>
              <a:t>но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ещё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не проверено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учителем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1000" y="3036221"/>
            <a:ext cx="1219200" cy="1611979"/>
          </a:xfrm>
          <a:prstGeom prst="rect">
            <a:avLst/>
          </a:prstGeom>
          <a:ln w="12700">
            <a:solidFill>
              <a:srgbClr val="2F446B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Не</a:t>
            </a:r>
            <a:r>
              <a:rPr sz="14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на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з</a:t>
            </a:r>
            <a:r>
              <a:rPr sz="14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</a:t>
            </a:r>
            <a:r>
              <a:rPr sz="1400" spc="1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ченн</a:t>
            </a:r>
            <a:r>
              <a:rPr sz="14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е</a:t>
            </a:r>
            <a:r>
              <a:rPr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задание,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которое  </a:t>
            </a:r>
            <a:r>
              <a:rPr sz="1400" spc="40" dirty="0" err="1">
                <a:solidFill>
                  <a:srgbClr val="2B3977"/>
                </a:solidFill>
                <a:latin typeface="Arial Narrow"/>
                <a:cs typeface="Arial Narrow"/>
              </a:rPr>
              <a:t>выполнено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lang="ru-RU" sz="14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учеником </a:t>
            </a:r>
            <a:r>
              <a:rPr sz="14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и        </a:t>
            </a:r>
            <a:r>
              <a:rPr sz="14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проверено</a:t>
            </a:r>
            <a:endParaRPr lang="ru-RU" sz="1400" spc="4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lang="ru-RU" sz="14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учителем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3429000" y="2191511"/>
            <a:ext cx="2440305" cy="1031875"/>
            <a:chOff x="3429000" y="2191511"/>
            <a:chExt cx="2440305" cy="1031875"/>
          </a:xfrm>
        </p:grpSpPr>
        <p:sp>
          <p:nvSpPr>
            <p:cNvPr id="27" name="object 27"/>
            <p:cNvSpPr/>
            <p:nvPr/>
          </p:nvSpPr>
          <p:spPr>
            <a:xfrm>
              <a:off x="3429000" y="2191511"/>
              <a:ext cx="2440305" cy="739140"/>
            </a:xfrm>
            <a:custGeom>
              <a:avLst/>
              <a:gdLst/>
              <a:ahLst/>
              <a:cxnLst/>
              <a:rect l="l" t="t" r="r" b="b"/>
              <a:pathLst>
                <a:path w="2440304" h="739139">
                  <a:moveTo>
                    <a:pt x="2439924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2439924" y="739140"/>
                  </a:lnTo>
                  <a:lnTo>
                    <a:pt x="2439924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74872" y="2951987"/>
              <a:ext cx="964565" cy="264795"/>
            </a:xfrm>
            <a:custGeom>
              <a:avLst/>
              <a:gdLst/>
              <a:ahLst/>
              <a:cxnLst/>
              <a:rect l="l" t="t" r="r" b="b"/>
              <a:pathLst>
                <a:path w="964564" h="264794">
                  <a:moveTo>
                    <a:pt x="964564" y="0"/>
                  </a:moveTo>
                  <a:lnTo>
                    <a:pt x="0" y="264794"/>
                  </a:lnTo>
                </a:path>
              </a:pathLst>
            </a:custGeom>
            <a:ln w="12700">
              <a:solidFill>
                <a:srgbClr val="2F44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29000" y="2191511"/>
            <a:ext cx="2440305" cy="692496"/>
          </a:xfrm>
          <a:prstGeom prst="rect">
            <a:avLst/>
          </a:prstGeom>
          <a:ln w="12700">
            <a:solidFill>
              <a:srgbClr val="2F446B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5250" marR="88265" algn="ctr">
              <a:lnSpc>
                <a:spcPct val="100000"/>
              </a:lnSpc>
              <a:spcBef>
                <a:spcPts val="359"/>
              </a:spcBef>
            </a:pP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Назначенное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задание,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которое  </a:t>
            </a:r>
            <a:r>
              <a:rPr sz="1400" spc="40" dirty="0" err="1">
                <a:solidFill>
                  <a:srgbClr val="2B3977"/>
                </a:solidFill>
                <a:latin typeface="Arial Narrow"/>
                <a:cs typeface="Arial Narrow"/>
              </a:rPr>
              <a:t>выполнено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4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учеником</a:t>
            </a:r>
            <a:r>
              <a:rPr sz="14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проверено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учителем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5656" y="6403847"/>
            <a:ext cx="6330950" cy="577850"/>
          </a:xfrm>
          <a:custGeom>
            <a:avLst/>
            <a:gdLst/>
            <a:ahLst/>
            <a:cxnLst/>
            <a:rect l="l" t="t" r="r" b="b"/>
            <a:pathLst>
              <a:path w="6330950" h="577850">
                <a:moveTo>
                  <a:pt x="6272911" y="0"/>
                </a:moveTo>
                <a:lnTo>
                  <a:pt x="57759" y="0"/>
                </a:lnTo>
                <a:lnTo>
                  <a:pt x="35275" y="4546"/>
                </a:lnTo>
                <a:lnTo>
                  <a:pt x="16916" y="16938"/>
                </a:lnTo>
                <a:lnTo>
                  <a:pt x="4538" y="35307"/>
                </a:lnTo>
                <a:lnTo>
                  <a:pt x="0" y="57785"/>
                </a:lnTo>
                <a:lnTo>
                  <a:pt x="0" y="519810"/>
                </a:lnTo>
                <a:lnTo>
                  <a:pt x="4538" y="542288"/>
                </a:lnTo>
                <a:lnTo>
                  <a:pt x="16916" y="560657"/>
                </a:lnTo>
                <a:lnTo>
                  <a:pt x="35275" y="573049"/>
                </a:lnTo>
                <a:lnTo>
                  <a:pt x="57759" y="577595"/>
                </a:lnTo>
                <a:lnTo>
                  <a:pt x="6272911" y="577595"/>
                </a:lnTo>
                <a:lnTo>
                  <a:pt x="6295388" y="573049"/>
                </a:lnTo>
                <a:lnTo>
                  <a:pt x="6313757" y="560657"/>
                </a:lnTo>
                <a:lnTo>
                  <a:pt x="6326149" y="542288"/>
                </a:lnTo>
                <a:lnTo>
                  <a:pt x="6330696" y="519810"/>
                </a:lnTo>
                <a:lnTo>
                  <a:pt x="6330696" y="57785"/>
                </a:lnTo>
                <a:lnTo>
                  <a:pt x="6326149" y="35307"/>
                </a:lnTo>
                <a:lnTo>
                  <a:pt x="6313757" y="16938"/>
                </a:lnTo>
                <a:lnTo>
                  <a:pt x="6295388" y="4546"/>
                </a:lnTo>
                <a:lnTo>
                  <a:pt x="6272911" y="0"/>
                </a:lnTo>
                <a:close/>
              </a:path>
            </a:pathLst>
          </a:custGeom>
          <a:solidFill>
            <a:srgbClr val="174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28396" y="5712332"/>
            <a:ext cx="6403975" cy="1131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 algn="just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Обратите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внимание,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что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часть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заданий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lang="ru-RU" sz="1400" spc="20" dirty="0">
                <a:solidFill>
                  <a:srgbClr val="2B3977"/>
                </a:solidFill>
                <a:latin typeface="Arial Narrow"/>
                <a:cs typeface="Arial Narrow"/>
              </a:rPr>
              <a:t>З</a:t>
            </a:r>
            <a:r>
              <a:rPr sz="14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анятии</a:t>
            </a:r>
            <a:r>
              <a:rPr sz="14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уже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назначены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по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умолчанию.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К ним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относятся все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открытым 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ответом,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расположенные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центральном </a:t>
            </a:r>
            <a:r>
              <a:rPr sz="1400" spc="35" dirty="0" err="1">
                <a:solidFill>
                  <a:srgbClr val="2B3977"/>
                </a:solidFill>
                <a:latin typeface="Arial Narrow"/>
                <a:cs typeface="Arial Narrow"/>
              </a:rPr>
              <a:t>поле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lang="ru-RU" sz="1400" spc="10" dirty="0">
                <a:solidFill>
                  <a:srgbClr val="2B3977"/>
                </a:solidFill>
                <a:latin typeface="Arial Narrow"/>
                <a:cs typeface="Arial Narrow"/>
              </a:rPr>
              <a:t>З</a:t>
            </a:r>
            <a:r>
              <a:rPr sz="1400" spc="1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анятия</a:t>
            </a:r>
            <a:r>
              <a:rPr sz="1400" spc="10" dirty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Такие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обозначены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матрице</a:t>
            </a:r>
            <a:r>
              <a:rPr sz="1400" spc="2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«галочками».</a:t>
            </a:r>
            <a:endParaRPr sz="1400" dirty="0">
              <a:latin typeface="Arial Narrow"/>
              <a:cs typeface="Arial Narrow"/>
            </a:endParaRPr>
          </a:p>
          <a:p>
            <a:pPr marL="64135" algn="ctr">
              <a:lnSpc>
                <a:spcPct val="100000"/>
              </a:lnSpc>
              <a:spcBef>
                <a:spcPts val="1340"/>
              </a:spcBef>
            </a:pPr>
            <a:r>
              <a:rPr sz="2200" spc="-210" dirty="0">
                <a:solidFill>
                  <a:srgbClr val="FFFFFF"/>
                </a:solidFill>
                <a:latin typeface="Arial Black"/>
                <a:cs typeface="Arial Black"/>
              </a:rPr>
              <a:t>Назначение</a:t>
            </a:r>
            <a:r>
              <a:rPr sz="2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 Black"/>
                <a:cs typeface="Arial Black"/>
              </a:rPr>
              <a:t>заданий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5656" y="7136892"/>
            <a:ext cx="3037840" cy="576580"/>
          </a:xfrm>
          <a:custGeom>
            <a:avLst/>
            <a:gdLst/>
            <a:ahLst/>
            <a:cxnLst/>
            <a:rect l="l" t="t" r="r" b="b"/>
            <a:pathLst>
              <a:path w="3037840" h="576579">
                <a:moveTo>
                  <a:pt x="2979673" y="0"/>
                </a:moveTo>
                <a:lnTo>
                  <a:pt x="57607" y="0"/>
                </a:lnTo>
                <a:lnTo>
                  <a:pt x="35184" y="4526"/>
                </a:lnTo>
                <a:lnTo>
                  <a:pt x="16873" y="16875"/>
                </a:lnTo>
                <a:lnTo>
                  <a:pt x="4527" y="35200"/>
                </a:lnTo>
                <a:lnTo>
                  <a:pt x="0" y="57657"/>
                </a:lnTo>
                <a:lnTo>
                  <a:pt x="0" y="518413"/>
                </a:lnTo>
                <a:lnTo>
                  <a:pt x="4527" y="540871"/>
                </a:lnTo>
                <a:lnTo>
                  <a:pt x="16873" y="559196"/>
                </a:lnTo>
                <a:lnTo>
                  <a:pt x="35184" y="571545"/>
                </a:lnTo>
                <a:lnTo>
                  <a:pt x="57607" y="576071"/>
                </a:lnTo>
                <a:lnTo>
                  <a:pt x="2979673" y="576071"/>
                </a:lnTo>
                <a:lnTo>
                  <a:pt x="3002131" y="571545"/>
                </a:lnTo>
                <a:lnTo>
                  <a:pt x="3020456" y="559196"/>
                </a:lnTo>
                <a:lnTo>
                  <a:pt x="3032805" y="540871"/>
                </a:lnTo>
                <a:lnTo>
                  <a:pt x="3037332" y="518413"/>
                </a:lnTo>
                <a:lnTo>
                  <a:pt x="3037332" y="57657"/>
                </a:lnTo>
                <a:lnTo>
                  <a:pt x="3032805" y="35200"/>
                </a:lnTo>
                <a:lnTo>
                  <a:pt x="3020456" y="16875"/>
                </a:lnTo>
                <a:lnTo>
                  <a:pt x="3002131" y="4526"/>
                </a:lnTo>
                <a:lnTo>
                  <a:pt x="2979673" y="0"/>
                </a:lnTo>
                <a:close/>
              </a:path>
            </a:pathLst>
          </a:custGeom>
          <a:solidFill>
            <a:srgbClr val="174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3293" y="7260081"/>
            <a:ext cx="28409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Для выполнения </a:t>
            </a:r>
            <a:r>
              <a:rPr sz="1700" spc="-55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17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204" dirty="0">
                <a:solidFill>
                  <a:srgbClr val="FFFFFF"/>
                </a:solidFill>
                <a:latin typeface="Arial Black"/>
                <a:cs typeface="Arial Black"/>
              </a:rPr>
              <a:t>классе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87496" y="7136892"/>
            <a:ext cx="3039110" cy="576580"/>
          </a:xfrm>
          <a:custGeom>
            <a:avLst/>
            <a:gdLst/>
            <a:ahLst/>
            <a:cxnLst/>
            <a:rect l="l" t="t" r="r" b="b"/>
            <a:pathLst>
              <a:path w="3039109" h="576579">
                <a:moveTo>
                  <a:pt x="2981198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518413"/>
                </a:lnTo>
                <a:lnTo>
                  <a:pt x="4526" y="540871"/>
                </a:lnTo>
                <a:lnTo>
                  <a:pt x="16875" y="559196"/>
                </a:lnTo>
                <a:lnTo>
                  <a:pt x="35200" y="571545"/>
                </a:lnTo>
                <a:lnTo>
                  <a:pt x="57657" y="576071"/>
                </a:lnTo>
                <a:lnTo>
                  <a:pt x="2981198" y="576071"/>
                </a:lnTo>
                <a:lnTo>
                  <a:pt x="3003655" y="571545"/>
                </a:lnTo>
                <a:lnTo>
                  <a:pt x="3021980" y="559196"/>
                </a:lnTo>
                <a:lnTo>
                  <a:pt x="3034329" y="540871"/>
                </a:lnTo>
                <a:lnTo>
                  <a:pt x="3038855" y="518413"/>
                </a:lnTo>
                <a:lnTo>
                  <a:pt x="3038855" y="57657"/>
                </a:lnTo>
                <a:lnTo>
                  <a:pt x="3034329" y="35200"/>
                </a:lnTo>
                <a:lnTo>
                  <a:pt x="3021980" y="16875"/>
                </a:lnTo>
                <a:lnTo>
                  <a:pt x="3003655" y="4526"/>
                </a:lnTo>
                <a:lnTo>
                  <a:pt x="2981198" y="0"/>
                </a:lnTo>
                <a:close/>
              </a:path>
            </a:pathLst>
          </a:custGeom>
          <a:solidFill>
            <a:srgbClr val="174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62196" y="7260081"/>
            <a:ext cx="24904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solidFill>
                  <a:srgbClr val="FFFFFF"/>
                </a:solidFill>
                <a:latin typeface="Arial Black"/>
                <a:cs typeface="Arial Black"/>
              </a:rPr>
              <a:t>Для выполнения</a:t>
            </a:r>
            <a:r>
              <a:rPr sz="1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Black"/>
                <a:cs typeface="Arial Black"/>
              </a:rPr>
              <a:t>дома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5135" y="7765542"/>
            <a:ext cx="29705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  <a:tabLst>
                <a:tab pos="935990" algn="l"/>
                <a:tab pos="1326515" algn="l"/>
                <a:tab pos="2039620" algn="l"/>
                <a:tab pos="2867025" algn="l"/>
              </a:tabLst>
            </a:pPr>
            <a:r>
              <a:rPr lang="ru-RU" sz="14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нажмите </a:t>
            </a:r>
            <a:r>
              <a:rPr sz="14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на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ячей</a:t>
            </a:r>
            <a:r>
              <a:rPr sz="1400" spc="8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к</a:t>
            </a:r>
            <a:r>
              <a:rPr sz="14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у</a:t>
            </a:r>
            <a:r>
              <a:rPr lang="ru-RU" sz="140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-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</a:t>
            </a:r>
            <a:r>
              <a:rPr sz="1400" spc="-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бли</a:t>
            </a:r>
            <a:r>
              <a:rPr sz="14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ц</a:t>
            </a:r>
            <a:r>
              <a:rPr sz="1400" spc="-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и 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выберите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меню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строку</a:t>
            </a:r>
            <a:r>
              <a:rPr sz="1400" spc="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«Назначить».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0432" y="7765542"/>
            <a:ext cx="2875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5510" algn="l"/>
                <a:tab pos="1273175" algn="l"/>
                <a:tab pos="1957705" algn="l"/>
                <a:tab pos="2773045" algn="l"/>
              </a:tabLst>
            </a:pPr>
            <a:r>
              <a:rPr lang="ru-RU" sz="14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нажмите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lang="ru-RU" sz="14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на ячейку  М</a:t>
            </a:r>
            <a:r>
              <a:rPr sz="1400" spc="-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а</a:t>
            </a:r>
            <a:r>
              <a:rPr sz="1400" spc="1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</a:t>
            </a:r>
            <a:r>
              <a:rPr sz="1400" spc="1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р</a:t>
            </a:r>
            <a:r>
              <a:rPr sz="14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400" spc="1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ц</a:t>
            </a:r>
            <a:r>
              <a:rPr sz="14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ы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	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10432" y="7957566"/>
            <a:ext cx="287528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выберите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меню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строку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«Назначить 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как</a:t>
            </a:r>
            <a:r>
              <a:rPr sz="1400" spc="5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ДЗ»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25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82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1496"/>
            <a:ext cx="6858000" cy="6914515"/>
            <a:chOff x="0" y="1301496"/>
            <a:chExt cx="6858000" cy="6914515"/>
          </a:xfrm>
        </p:grpSpPr>
        <p:sp>
          <p:nvSpPr>
            <p:cNvPr id="3" name="object 3"/>
            <p:cNvSpPr/>
            <p:nvPr/>
          </p:nvSpPr>
          <p:spPr>
            <a:xfrm>
              <a:off x="35051" y="3747516"/>
              <a:ext cx="6822947" cy="4468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01496"/>
              <a:ext cx="6858000" cy="2485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4104" y="267969"/>
            <a:ext cx="417385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i="1" spc="145" dirty="0">
                <a:solidFill>
                  <a:srgbClr val="2B3977"/>
                </a:solidFill>
                <a:latin typeface="Arial"/>
                <a:cs typeface="Arial"/>
              </a:rPr>
              <a:t>КАК </a:t>
            </a:r>
            <a:r>
              <a:rPr sz="2100" b="1" i="1" spc="50" dirty="0">
                <a:solidFill>
                  <a:srgbClr val="2B3977"/>
                </a:solidFill>
                <a:latin typeface="Arial"/>
                <a:cs typeface="Arial"/>
              </a:rPr>
              <a:t>ПРОВЕРИТЬ </a:t>
            </a: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ЗАДАНИЕ </a:t>
            </a:r>
            <a:r>
              <a:rPr sz="2100" b="1" i="1" spc="-135" dirty="0">
                <a:solidFill>
                  <a:srgbClr val="2B3977"/>
                </a:solidFill>
                <a:latin typeface="Arial"/>
                <a:cs typeface="Arial"/>
              </a:rPr>
              <a:t>С  </a:t>
            </a:r>
            <a:r>
              <a:rPr sz="2100" b="1" i="1" spc="50" dirty="0">
                <a:solidFill>
                  <a:srgbClr val="2B3977"/>
                </a:solidFill>
                <a:latin typeface="Arial"/>
                <a:cs typeface="Arial"/>
              </a:rPr>
              <a:t>ОТКРЫТЫМ</a:t>
            </a: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50" dirty="0">
                <a:solidFill>
                  <a:srgbClr val="2B3977"/>
                </a:solidFill>
                <a:latin typeface="Arial"/>
                <a:cs typeface="Arial"/>
              </a:rPr>
              <a:t>ОТВЕТОМ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325" y="2215642"/>
            <a:ext cx="300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1.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на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ячейку </a:t>
            </a:r>
            <a:r>
              <a:rPr sz="1200" spc="-200" dirty="0">
                <a:solidFill>
                  <a:srgbClr val="9E2C17"/>
                </a:solidFill>
                <a:latin typeface="Arial Black"/>
                <a:cs typeface="Arial Black"/>
              </a:rPr>
              <a:t>с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заданием  </a:t>
            </a: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правой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кнопкой и </a:t>
            </a:r>
            <a:r>
              <a:rPr sz="1200" spc="-125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«перейти</a:t>
            </a:r>
            <a:r>
              <a:rPr sz="1200" spc="-204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</a:t>
            </a:r>
            <a:endParaRPr sz="1200">
              <a:latin typeface="Arial Black"/>
              <a:cs typeface="Arial Black"/>
            </a:endParaRPr>
          </a:p>
          <a:p>
            <a:pPr marL="1123950">
              <a:lnSpc>
                <a:spcPct val="100000"/>
              </a:lnSpc>
            </a:pP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заданию»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304" y="4795773"/>
            <a:ext cx="2369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2.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Прочитайте </a:t>
            </a:r>
            <a:r>
              <a:rPr sz="1200" spc="-75" dirty="0">
                <a:solidFill>
                  <a:srgbClr val="9E2C17"/>
                </a:solidFill>
                <a:latin typeface="Arial Black"/>
                <a:cs typeface="Arial Black"/>
              </a:rPr>
              <a:t>ответ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ученика </a:t>
            </a:r>
            <a:r>
              <a:rPr sz="1200" spc="-40" dirty="0">
                <a:solidFill>
                  <a:srgbClr val="9E2C17"/>
                </a:solidFill>
                <a:latin typeface="Arial Black"/>
                <a:cs typeface="Arial Black"/>
              </a:rPr>
              <a:t>в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поле или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посмотрите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прикреплённый</a:t>
            </a:r>
            <a:r>
              <a:rPr sz="1200" spc="-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9E2C17"/>
                </a:solidFill>
                <a:latin typeface="Arial Black"/>
                <a:cs typeface="Arial Black"/>
              </a:rPr>
              <a:t>файле.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2125" y="2890266"/>
            <a:ext cx="246379" cy="1889760"/>
          </a:xfrm>
          <a:custGeom>
            <a:avLst/>
            <a:gdLst/>
            <a:ahLst/>
            <a:cxnLst/>
            <a:rect l="l" t="t" r="r" b="b"/>
            <a:pathLst>
              <a:path w="246380" h="1889760">
                <a:moveTo>
                  <a:pt x="198436" y="1813242"/>
                </a:moveTo>
                <a:lnTo>
                  <a:pt x="169799" y="1813432"/>
                </a:lnTo>
                <a:lnTo>
                  <a:pt x="208406" y="1889378"/>
                </a:lnTo>
                <a:lnTo>
                  <a:pt x="239629" y="1825878"/>
                </a:lnTo>
                <a:lnTo>
                  <a:pt x="198500" y="1825878"/>
                </a:lnTo>
                <a:lnTo>
                  <a:pt x="198436" y="1813242"/>
                </a:lnTo>
                <a:close/>
              </a:path>
              <a:path w="246380" h="1889760">
                <a:moveTo>
                  <a:pt x="217421" y="1813115"/>
                </a:moveTo>
                <a:lnTo>
                  <a:pt x="198436" y="1813242"/>
                </a:lnTo>
                <a:lnTo>
                  <a:pt x="198500" y="1825878"/>
                </a:lnTo>
                <a:lnTo>
                  <a:pt x="217550" y="1825878"/>
                </a:lnTo>
                <a:lnTo>
                  <a:pt x="217421" y="1813115"/>
                </a:lnTo>
                <a:close/>
              </a:path>
              <a:path w="246380" h="1889760">
                <a:moveTo>
                  <a:pt x="245999" y="1812924"/>
                </a:moveTo>
                <a:lnTo>
                  <a:pt x="217421" y="1813115"/>
                </a:lnTo>
                <a:lnTo>
                  <a:pt x="217550" y="1825878"/>
                </a:lnTo>
                <a:lnTo>
                  <a:pt x="239629" y="1825878"/>
                </a:lnTo>
                <a:lnTo>
                  <a:pt x="245999" y="1812924"/>
                </a:lnTo>
                <a:close/>
              </a:path>
              <a:path w="246380" h="1889760">
                <a:moveTo>
                  <a:pt x="217298" y="1800986"/>
                </a:moveTo>
                <a:lnTo>
                  <a:pt x="198374" y="1800986"/>
                </a:lnTo>
                <a:lnTo>
                  <a:pt x="198436" y="1813242"/>
                </a:lnTo>
                <a:lnTo>
                  <a:pt x="217421" y="1813115"/>
                </a:lnTo>
                <a:lnTo>
                  <a:pt x="217298" y="1800986"/>
                </a:lnTo>
                <a:close/>
              </a:path>
              <a:path w="246380" h="1889760">
                <a:moveTo>
                  <a:pt x="215779" y="1713356"/>
                </a:moveTo>
                <a:lnTo>
                  <a:pt x="196723" y="1713356"/>
                </a:lnTo>
                <a:lnTo>
                  <a:pt x="198374" y="1801113"/>
                </a:lnTo>
                <a:lnTo>
                  <a:pt x="217298" y="1800986"/>
                </a:lnTo>
                <a:lnTo>
                  <a:pt x="215779" y="1713356"/>
                </a:lnTo>
                <a:close/>
              </a:path>
              <a:path w="246380" h="1889760">
                <a:moveTo>
                  <a:pt x="213125" y="1627123"/>
                </a:moveTo>
                <a:lnTo>
                  <a:pt x="194056" y="1627123"/>
                </a:lnTo>
                <a:lnTo>
                  <a:pt x="196723" y="1713483"/>
                </a:lnTo>
                <a:lnTo>
                  <a:pt x="215779" y="1713356"/>
                </a:lnTo>
                <a:lnTo>
                  <a:pt x="213125" y="1627123"/>
                </a:lnTo>
                <a:close/>
              </a:path>
              <a:path w="246380" h="1889760">
                <a:moveTo>
                  <a:pt x="205035" y="1461515"/>
                </a:moveTo>
                <a:lnTo>
                  <a:pt x="185927" y="1461515"/>
                </a:lnTo>
                <a:lnTo>
                  <a:pt x="188213" y="1501901"/>
                </a:lnTo>
                <a:lnTo>
                  <a:pt x="190373" y="1543049"/>
                </a:lnTo>
                <a:lnTo>
                  <a:pt x="192277" y="1584832"/>
                </a:lnTo>
                <a:lnTo>
                  <a:pt x="194056" y="1627250"/>
                </a:lnTo>
                <a:lnTo>
                  <a:pt x="213125" y="1627123"/>
                </a:lnTo>
                <a:lnTo>
                  <a:pt x="211327" y="1583943"/>
                </a:lnTo>
                <a:lnTo>
                  <a:pt x="209423" y="1542160"/>
                </a:lnTo>
                <a:lnTo>
                  <a:pt x="207263" y="1500885"/>
                </a:lnTo>
                <a:lnTo>
                  <a:pt x="205035" y="1461515"/>
                </a:lnTo>
                <a:close/>
              </a:path>
              <a:path w="246380" h="1889760">
                <a:moveTo>
                  <a:pt x="196841" y="1346199"/>
                </a:moveTo>
                <a:lnTo>
                  <a:pt x="177673" y="1346199"/>
                </a:lnTo>
                <a:lnTo>
                  <a:pt x="180594" y="1383664"/>
                </a:lnTo>
                <a:lnTo>
                  <a:pt x="183387" y="1422145"/>
                </a:lnTo>
                <a:lnTo>
                  <a:pt x="185927" y="1461642"/>
                </a:lnTo>
                <a:lnTo>
                  <a:pt x="205035" y="1461515"/>
                </a:lnTo>
                <a:lnTo>
                  <a:pt x="202437" y="1420875"/>
                </a:lnTo>
                <a:lnTo>
                  <a:pt x="199644" y="1382267"/>
                </a:lnTo>
                <a:lnTo>
                  <a:pt x="196841" y="1346199"/>
                </a:lnTo>
                <a:close/>
              </a:path>
              <a:path w="246380" h="1889760">
                <a:moveTo>
                  <a:pt x="193680" y="1309750"/>
                </a:moveTo>
                <a:lnTo>
                  <a:pt x="174625" y="1309750"/>
                </a:lnTo>
                <a:lnTo>
                  <a:pt x="177673" y="1346326"/>
                </a:lnTo>
                <a:lnTo>
                  <a:pt x="196841" y="1346199"/>
                </a:lnTo>
                <a:lnTo>
                  <a:pt x="196723" y="1344675"/>
                </a:lnTo>
                <a:lnTo>
                  <a:pt x="193680" y="1309750"/>
                </a:lnTo>
                <a:close/>
              </a:path>
              <a:path w="246380" h="1889760">
                <a:moveTo>
                  <a:pt x="190532" y="1274698"/>
                </a:moveTo>
                <a:lnTo>
                  <a:pt x="171450" y="1274698"/>
                </a:lnTo>
                <a:lnTo>
                  <a:pt x="174625" y="1309877"/>
                </a:lnTo>
                <a:lnTo>
                  <a:pt x="174625" y="1309750"/>
                </a:lnTo>
                <a:lnTo>
                  <a:pt x="193680" y="1309750"/>
                </a:lnTo>
                <a:lnTo>
                  <a:pt x="190532" y="1274698"/>
                </a:lnTo>
                <a:close/>
              </a:path>
              <a:path w="246380" h="1889760">
                <a:moveTo>
                  <a:pt x="187136" y="1240916"/>
                </a:moveTo>
                <a:lnTo>
                  <a:pt x="168020" y="1240916"/>
                </a:lnTo>
                <a:lnTo>
                  <a:pt x="171450" y="1274825"/>
                </a:lnTo>
                <a:lnTo>
                  <a:pt x="190532" y="1274698"/>
                </a:lnTo>
                <a:lnTo>
                  <a:pt x="190373" y="1272920"/>
                </a:lnTo>
                <a:lnTo>
                  <a:pt x="187136" y="1240916"/>
                </a:lnTo>
                <a:close/>
              </a:path>
              <a:path w="246380" h="1889760">
                <a:moveTo>
                  <a:pt x="183504" y="1208531"/>
                </a:moveTo>
                <a:lnTo>
                  <a:pt x="164337" y="1208531"/>
                </a:lnTo>
                <a:lnTo>
                  <a:pt x="168020" y="1241043"/>
                </a:lnTo>
                <a:lnTo>
                  <a:pt x="187136" y="1240916"/>
                </a:lnTo>
                <a:lnTo>
                  <a:pt x="186944" y="1239011"/>
                </a:lnTo>
                <a:lnTo>
                  <a:pt x="183504" y="1208531"/>
                </a:lnTo>
                <a:close/>
              </a:path>
              <a:path w="246380" h="1889760">
                <a:moveTo>
                  <a:pt x="179848" y="1177543"/>
                </a:moveTo>
                <a:lnTo>
                  <a:pt x="160655" y="1177543"/>
                </a:lnTo>
                <a:lnTo>
                  <a:pt x="164337" y="1208658"/>
                </a:lnTo>
                <a:lnTo>
                  <a:pt x="183504" y="1208531"/>
                </a:lnTo>
                <a:lnTo>
                  <a:pt x="179848" y="1177543"/>
                </a:lnTo>
                <a:close/>
              </a:path>
              <a:path w="246380" h="1889760">
                <a:moveTo>
                  <a:pt x="176095" y="1148206"/>
                </a:moveTo>
                <a:lnTo>
                  <a:pt x="156844" y="1148206"/>
                </a:lnTo>
                <a:lnTo>
                  <a:pt x="160655" y="1177670"/>
                </a:lnTo>
                <a:lnTo>
                  <a:pt x="179848" y="1177543"/>
                </a:lnTo>
                <a:lnTo>
                  <a:pt x="179577" y="1175257"/>
                </a:lnTo>
                <a:lnTo>
                  <a:pt x="176095" y="1148206"/>
                </a:lnTo>
                <a:close/>
              </a:path>
              <a:path w="246380" h="1889760">
                <a:moveTo>
                  <a:pt x="164033" y="1070355"/>
                </a:moveTo>
                <a:lnTo>
                  <a:pt x="144780" y="1070355"/>
                </a:lnTo>
                <a:lnTo>
                  <a:pt x="148970" y="1094612"/>
                </a:lnTo>
                <a:lnTo>
                  <a:pt x="153035" y="1120647"/>
                </a:lnTo>
                <a:lnTo>
                  <a:pt x="156844" y="1148333"/>
                </a:lnTo>
                <a:lnTo>
                  <a:pt x="176095" y="1148206"/>
                </a:lnTo>
                <a:lnTo>
                  <a:pt x="175768" y="1145666"/>
                </a:lnTo>
                <a:lnTo>
                  <a:pt x="171831" y="1117726"/>
                </a:lnTo>
                <a:lnTo>
                  <a:pt x="167767" y="1091437"/>
                </a:lnTo>
                <a:lnTo>
                  <a:pt x="164033" y="1070355"/>
                </a:lnTo>
                <a:close/>
              </a:path>
              <a:path w="246380" h="1889760">
                <a:moveTo>
                  <a:pt x="152907" y="1120520"/>
                </a:moveTo>
                <a:lnTo>
                  <a:pt x="153035" y="1120647"/>
                </a:lnTo>
                <a:lnTo>
                  <a:pt x="152907" y="1120520"/>
                </a:lnTo>
                <a:close/>
              </a:path>
              <a:path w="246380" h="1889760">
                <a:moveTo>
                  <a:pt x="148844" y="1094485"/>
                </a:moveTo>
                <a:close/>
              </a:path>
              <a:path w="246380" h="1889760">
                <a:moveTo>
                  <a:pt x="159940" y="1048130"/>
                </a:moveTo>
                <a:lnTo>
                  <a:pt x="140588" y="1048130"/>
                </a:lnTo>
                <a:lnTo>
                  <a:pt x="144780" y="1070482"/>
                </a:lnTo>
                <a:lnTo>
                  <a:pt x="164033" y="1070355"/>
                </a:lnTo>
                <a:lnTo>
                  <a:pt x="163449" y="1067053"/>
                </a:lnTo>
                <a:lnTo>
                  <a:pt x="159940" y="1048130"/>
                </a:lnTo>
                <a:close/>
              </a:path>
              <a:path w="246380" h="1889760">
                <a:moveTo>
                  <a:pt x="155691" y="1027937"/>
                </a:moveTo>
                <a:lnTo>
                  <a:pt x="136270" y="1027937"/>
                </a:lnTo>
                <a:lnTo>
                  <a:pt x="140588" y="1048384"/>
                </a:lnTo>
                <a:lnTo>
                  <a:pt x="140588" y="1048130"/>
                </a:lnTo>
                <a:lnTo>
                  <a:pt x="159940" y="1048130"/>
                </a:lnTo>
                <a:lnTo>
                  <a:pt x="159257" y="1044447"/>
                </a:lnTo>
                <a:lnTo>
                  <a:pt x="155691" y="1027937"/>
                </a:lnTo>
                <a:close/>
              </a:path>
              <a:path w="246380" h="1889760">
                <a:moveTo>
                  <a:pt x="151464" y="1009903"/>
                </a:moveTo>
                <a:lnTo>
                  <a:pt x="131952" y="1009903"/>
                </a:lnTo>
                <a:lnTo>
                  <a:pt x="136270" y="1028191"/>
                </a:lnTo>
                <a:lnTo>
                  <a:pt x="136270" y="1027937"/>
                </a:lnTo>
                <a:lnTo>
                  <a:pt x="155691" y="1027937"/>
                </a:lnTo>
                <a:lnTo>
                  <a:pt x="154812" y="1023873"/>
                </a:lnTo>
                <a:lnTo>
                  <a:pt x="151464" y="1009903"/>
                </a:lnTo>
                <a:close/>
              </a:path>
              <a:path w="246380" h="1889760">
                <a:moveTo>
                  <a:pt x="147237" y="994028"/>
                </a:moveTo>
                <a:lnTo>
                  <a:pt x="127507" y="994028"/>
                </a:lnTo>
                <a:lnTo>
                  <a:pt x="131952" y="1010157"/>
                </a:lnTo>
                <a:lnTo>
                  <a:pt x="131952" y="1009903"/>
                </a:lnTo>
                <a:lnTo>
                  <a:pt x="151464" y="1009903"/>
                </a:lnTo>
                <a:lnTo>
                  <a:pt x="150368" y="1005331"/>
                </a:lnTo>
                <a:lnTo>
                  <a:pt x="147237" y="994028"/>
                </a:lnTo>
                <a:close/>
              </a:path>
              <a:path w="246380" h="1889760">
                <a:moveTo>
                  <a:pt x="145214" y="986916"/>
                </a:moveTo>
                <a:lnTo>
                  <a:pt x="125349" y="986916"/>
                </a:lnTo>
                <a:lnTo>
                  <a:pt x="125475" y="987297"/>
                </a:lnTo>
                <a:lnTo>
                  <a:pt x="127507" y="994155"/>
                </a:lnTo>
                <a:lnTo>
                  <a:pt x="147237" y="994028"/>
                </a:lnTo>
                <a:lnTo>
                  <a:pt x="145795" y="988821"/>
                </a:lnTo>
                <a:lnTo>
                  <a:pt x="145214" y="986916"/>
                </a:lnTo>
                <a:close/>
              </a:path>
              <a:path w="246380" h="1889760">
                <a:moveTo>
                  <a:pt x="125379" y="987018"/>
                </a:moveTo>
                <a:lnTo>
                  <a:pt x="125462" y="987297"/>
                </a:lnTo>
                <a:lnTo>
                  <a:pt x="125379" y="987018"/>
                </a:lnTo>
                <a:close/>
              </a:path>
              <a:path w="246380" h="1889760">
                <a:moveTo>
                  <a:pt x="137604" y="965072"/>
                </a:moveTo>
                <a:lnTo>
                  <a:pt x="116712" y="965072"/>
                </a:lnTo>
                <a:lnTo>
                  <a:pt x="117093" y="965834"/>
                </a:lnTo>
                <a:lnTo>
                  <a:pt x="118999" y="970025"/>
                </a:lnTo>
                <a:lnTo>
                  <a:pt x="121157" y="975105"/>
                </a:lnTo>
                <a:lnTo>
                  <a:pt x="123317" y="980947"/>
                </a:lnTo>
                <a:lnTo>
                  <a:pt x="125379" y="987018"/>
                </a:lnTo>
                <a:lnTo>
                  <a:pt x="145214" y="986916"/>
                </a:lnTo>
                <a:lnTo>
                  <a:pt x="143302" y="980693"/>
                </a:lnTo>
                <a:lnTo>
                  <a:pt x="141224" y="974343"/>
                </a:lnTo>
                <a:lnTo>
                  <a:pt x="138811" y="967993"/>
                </a:lnTo>
                <a:lnTo>
                  <a:pt x="137604" y="965072"/>
                </a:lnTo>
                <a:close/>
              </a:path>
              <a:path w="246380" h="1889760">
                <a:moveTo>
                  <a:pt x="123189" y="980693"/>
                </a:moveTo>
                <a:lnTo>
                  <a:pt x="123277" y="980947"/>
                </a:lnTo>
                <a:lnTo>
                  <a:pt x="123189" y="980693"/>
                </a:lnTo>
                <a:close/>
              </a:path>
              <a:path w="246380" h="1889760">
                <a:moveTo>
                  <a:pt x="121031" y="974851"/>
                </a:moveTo>
                <a:lnTo>
                  <a:pt x="121126" y="975105"/>
                </a:lnTo>
                <a:lnTo>
                  <a:pt x="121031" y="974851"/>
                </a:lnTo>
                <a:close/>
              </a:path>
              <a:path w="246380" h="1889760">
                <a:moveTo>
                  <a:pt x="118872" y="969771"/>
                </a:moveTo>
                <a:lnTo>
                  <a:pt x="118980" y="970025"/>
                </a:lnTo>
                <a:lnTo>
                  <a:pt x="118872" y="969771"/>
                </a:lnTo>
                <a:close/>
              </a:path>
              <a:path w="246380" h="1889760">
                <a:moveTo>
                  <a:pt x="116946" y="965578"/>
                </a:moveTo>
                <a:lnTo>
                  <a:pt x="117064" y="965834"/>
                </a:lnTo>
                <a:lnTo>
                  <a:pt x="116946" y="965578"/>
                </a:lnTo>
                <a:close/>
              </a:path>
              <a:path w="246380" h="1889760">
                <a:moveTo>
                  <a:pt x="116712" y="965072"/>
                </a:moveTo>
                <a:lnTo>
                  <a:pt x="116946" y="965578"/>
                </a:lnTo>
                <a:lnTo>
                  <a:pt x="117093" y="965834"/>
                </a:lnTo>
                <a:lnTo>
                  <a:pt x="116712" y="965072"/>
                </a:lnTo>
                <a:close/>
              </a:path>
              <a:path w="246380" h="1889760">
                <a:moveTo>
                  <a:pt x="136161" y="961643"/>
                </a:moveTo>
                <a:lnTo>
                  <a:pt x="114681" y="961643"/>
                </a:lnTo>
                <a:lnTo>
                  <a:pt x="116946" y="965578"/>
                </a:lnTo>
                <a:lnTo>
                  <a:pt x="116712" y="965072"/>
                </a:lnTo>
                <a:lnTo>
                  <a:pt x="137604" y="965072"/>
                </a:lnTo>
                <a:lnTo>
                  <a:pt x="136161" y="961643"/>
                </a:lnTo>
                <a:close/>
              </a:path>
              <a:path w="246380" h="1889760">
                <a:moveTo>
                  <a:pt x="112522" y="958214"/>
                </a:moveTo>
                <a:lnTo>
                  <a:pt x="114807" y="961897"/>
                </a:lnTo>
                <a:lnTo>
                  <a:pt x="114681" y="961643"/>
                </a:lnTo>
                <a:lnTo>
                  <a:pt x="136161" y="961643"/>
                </a:lnTo>
                <a:lnTo>
                  <a:pt x="134921" y="958976"/>
                </a:lnTo>
                <a:lnTo>
                  <a:pt x="113156" y="958976"/>
                </a:lnTo>
                <a:lnTo>
                  <a:pt x="112522" y="958214"/>
                </a:lnTo>
                <a:close/>
              </a:path>
              <a:path w="246380" h="1889760">
                <a:moveTo>
                  <a:pt x="133497" y="956055"/>
                </a:moveTo>
                <a:lnTo>
                  <a:pt x="110870" y="956055"/>
                </a:lnTo>
                <a:lnTo>
                  <a:pt x="111632" y="956944"/>
                </a:lnTo>
                <a:lnTo>
                  <a:pt x="113156" y="958976"/>
                </a:lnTo>
                <a:lnTo>
                  <a:pt x="134921" y="958976"/>
                </a:lnTo>
                <a:lnTo>
                  <a:pt x="133829" y="956640"/>
                </a:lnTo>
                <a:lnTo>
                  <a:pt x="133497" y="956055"/>
                </a:lnTo>
                <a:close/>
              </a:path>
              <a:path w="246380" h="1889760">
                <a:moveTo>
                  <a:pt x="111328" y="956640"/>
                </a:moveTo>
                <a:lnTo>
                  <a:pt x="111566" y="956944"/>
                </a:lnTo>
                <a:lnTo>
                  <a:pt x="111328" y="956640"/>
                </a:lnTo>
                <a:close/>
              </a:path>
              <a:path w="246380" h="1889760">
                <a:moveTo>
                  <a:pt x="110870" y="956055"/>
                </a:moveTo>
                <a:lnTo>
                  <a:pt x="111379" y="956690"/>
                </a:lnTo>
                <a:lnTo>
                  <a:pt x="111632" y="956944"/>
                </a:lnTo>
                <a:lnTo>
                  <a:pt x="110870" y="956055"/>
                </a:lnTo>
                <a:close/>
              </a:path>
              <a:path w="246380" h="1889760">
                <a:moveTo>
                  <a:pt x="109558" y="954870"/>
                </a:moveTo>
                <a:lnTo>
                  <a:pt x="111328" y="956640"/>
                </a:lnTo>
                <a:lnTo>
                  <a:pt x="110870" y="956055"/>
                </a:lnTo>
                <a:lnTo>
                  <a:pt x="133497" y="956055"/>
                </a:lnTo>
                <a:lnTo>
                  <a:pt x="133137" y="955420"/>
                </a:lnTo>
                <a:lnTo>
                  <a:pt x="110362" y="955420"/>
                </a:lnTo>
                <a:lnTo>
                  <a:pt x="109558" y="954870"/>
                </a:lnTo>
                <a:close/>
              </a:path>
              <a:path w="246380" h="1889760">
                <a:moveTo>
                  <a:pt x="109230" y="954542"/>
                </a:moveTo>
                <a:lnTo>
                  <a:pt x="109620" y="954912"/>
                </a:lnTo>
                <a:lnTo>
                  <a:pt x="110362" y="955420"/>
                </a:lnTo>
                <a:lnTo>
                  <a:pt x="109230" y="954542"/>
                </a:lnTo>
                <a:close/>
              </a:path>
              <a:path w="246380" h="1889760">
                <a:moveTo>
                  <a:pt x="109236" y="954544"/>
                </a:moveTo>
                <a:lnTo>
                  <a:pt x="110362" y="955420"/>
                </a:lnTo>
                <a:lnTo>
                  <a:pt x="133137" y="955420"/>
                </a:lnTo>
                <a:lnTo>
                  <a:pt x="132848" y="954912"/>
                </a:lnTo>
                <a:lnTo>
                  <a:pt x="110236" y="954912"/>
                </a:lnTo>
                <a:lnTo>
                  <a:pt x="109236" y="954544"/>
                </a:lnTo>
                <a:close/>
              </a:path>
              <a:path w="246380" h="1889760">
                <a:moveTo>
                  <a:pt x="109474" y="954531"/>
                </a:moveTo>
                <a:lnTo>
                  <a:pt x="109219" y="954531"/>
                </a:lnTo>
                <a:lnTo>
                  <a:pt x="110236" y="954912"/>
                </a:lnTo>
                <a:lnTo>
                  <a:pt x="109474" y="954531"/>
                </a:lnTo>
                <a:close/>
              </a:path>
              <a:path w="246380" h="1889760">
                <a:moveTo>
                  <a:pt x="132200" y="953769"/>
                </a:moveTo>
                <a:lnTo>
                  <a:pt x="107950" y="953769"/>
                </a:lnTo>
                <a:lnTo>
                  <a:pt x="109183" y="954386"/>
                </a:lnTo>
                <a:lnTo>
                  <a:pt x="109727" y="954531"/>
                </a:lnTo>
                <a:lnTo>
                  <a:pt x="109474" y="954531"/>
                </a:lnTo>
                <a:lnTo>
                  <a:pt x="110236" y="954912"/>
                </a:lnTo>
                <a:lnTo>
                  <a:pt x="132848" y="954912"/>
                </a:lnTo>
                <a:lnTo>
                  <a:pt x="132632" y="954531"/>
                </a:lnTo>
                <a:lnTo>
                  <a:pt x="109727" y="954531"/>
                </a:lnTo>
                <a:lnTo>
                  <a:pt x="109347" y="954468"/>
                </a:lnTo>
                <a:lnTo>
                  <a:pt x="132596" y="954468"/>
                </a:lnTo>
                <a:lnTo>
                  <a:pt x="132200" y="953769"/>
                </a:lnTo>
                <a:close/>
              </a:path>
              <a:path w="246380" h="1889760">
                <a:moveTo>
                  <a:pt x="108902" y="954421"/>
                </a:moveTo>
                <a:lnTo>
                  <a:pt x="109558" y="954870"/>
                </a:lnTo>
                <a:lnTo>
                  <a:pt x="109201" y="954531"/>
                </a:lnTo>
                <a:lnTo>
                  <a:pt x="108902" y="954421"/>
                </a:lnTo>
                <a:close/>
              </a:path>
              <a:path w="246380" h="1889760">
                <a:moveTo>
                  <a:pt x="108849" y="954385"/>
                </a:moveTo>
                <a:lnTo>
                  <a:pt x="109230" y="954542"/>
                </a:lnTo>
                <a:lnTo>
                  <a:pt x="109474" y="954531"/>
                </a:lnTo>
                <a:lnTo>
                  <a:pt x="108849" y="954385"/>
                </a:lnTo>
                <a:close/>
              </a:path>
              <a:path w="246380" h="1889760">
                <a:moveTo>
                  <a:pt x="109183" y="954386"/>
                </a:moveTo>
                <a:lnTo>
                  <a:pt x="109347" y="954468"/>
                </a:lnTo>
                <a:lnTo>
                  <a:pt x="109727" y="954531"/>
                </a:lnTo>
                <a:lnTo>
                  <a:pt x="109183" y="954386"/>
                </a:lnTo>
                <a:close/>
              </a:path>
              <a:path w="246380" h="1889760">
                <a:moveTo>
                  <a:pt x="108639" y="954241"/>
                </a:moveTo>
                <a:lnTo>
                  <a:pt x="108857" y="954386"/>
                </a:lnTo>
                <a:lnTo>
                  <a:pt x="109347" y="954468"/>
                </a:lnTo>
                <a:lnTo>
                  <a:pt x="109127" y="954371"/>
                </a:lnTo>
                <a:lnTo>
                  <a:pt x="108639" y="954241"/>
                </a:lnTo>
                <a:close/>
              </a:path>
              <a:path w="246380" h="1889760">
                <a:moveTo>
                  <a:pt x="108767" y="954371"/>
                </a:moveTo>
                <a:lnTo>
                  <a:pt x="108902" y="954421"/>
                </a:lnTo>
                <a:lnTo>
                  <a:pt x="108767" y="954371"/>
                </a:lnTo>
                <a:close/>
              </a:path>
              <a:path w="246380" h="1889760">
                <a:moveTo>
                  <a:pt x="107950" y="953769"/>
                </a:moveTo>
                <a:lnTo>
                  <a:pt x="108639" y="954241"/>
                </a:lnTo>
                <a:lnTo>
                  <a:pt x="109183" y="954386"/>
                </a:lnTo>
                <a:lnTo>
                  <a:pt x="107950" y="953769"/>
                </a:lnTo>
                <a:close/>
              </a:path>
              <a:path w="246380" h="1889760">
                <a:moveTo>
                  <a:pt x="107823" y="954023"/>
                </a:moveTo>
                <a:lnTo>
                  <a:pt x="108767" y="954371"/>
                </a:lnTo>
                <a:lnTo>
                  <a:pt x="108639" y="954241"/>
                </a:lnTo>
                <a:lnTo>
                  <a:pt x="107823" y="954023"/>
                </a:lnTo>
                <a:close/>
              </a:path>
              <a:path w="246380" h="1889760">
                <a:moveTo>
                  <a:pt x="19050" y="0"/>
                </a:moveTo>
                <a:lnTo>
                  <a:pt x="0" y="0"/>
                </a:lnTo>
                <a:lnTo>
                  <a:pt x="635" y="88645"/>
                </a:lnTo>
                <a:lnTo>
                  <a:pt x="2158" y="176402"/>
                </a:lnTo>
                <a:lnTo>
                  <a:pt x="4952" y="262889"/>
                </a:lnTo>
                <a:lnTo>
                  <a:pt x="6731" y="305434"/>
                </a:lnTo>
                <a:lnTo>
                  <a:pt x="8636" y="347344"/>
                </a:lnTo>
                <a:lnTo>
                  <a:pt x="10668" y="388619"/>
                </a:lnTo>
                <a:lnTo>
                  <a:pt x="13081" y="429005"/>
                </a:lnTo>
                <a:lnTo>
                  <a:pt x="15620" y="468629"/>
                </a:lnTo>
                <a:lnTo>
                  <a:pt x="18414" y="507237"/>
                </a:lnTo>
                <a:lnTo>
                  <a:pt x="24383" y="581278"/>
                </a:lnTo>
                <a:lnTo>
                  <a:pt x="31242" y="650493"/>
                </a:lnTo>
                <a:lnTo>
                  <a:pt x="38481" y="714374"/>
                </a:lnTo>
                <a:lnTo>
                  <a:pt x="46355" y="771778"/>
                </a:lnTo>
                <a:lnTo>
                  <a:pt x="54482" y="822451"/>
                </a:lnTo>
                <a:lnTo>
                  <a:pt x="63245" y="865758"/>
                </a:lnTo>
                <a:lnTo>
                  <a:pt x="74549" y="908303"/>
                </a:lnTo>
                <a:lnTo>
                  <a:pt x="92582" y="945641"/>
                </a:lnTo>
                <a:lnTo>
                  <a:pt x="108767" y="954371"/>
                </a:lnTo>
                <a:lnTo>
                  <a:pt x="107823" y="954023"/>
                </a:lnTo>
                <a:lnTo>
                  <a:pt x="108321" y="954023"/>
                </a:lnTo>
                <a:lnTo>
                  <a:pt x="107950" y="953769"/>
                </a:lnTo>
                <a:lnTo>
                  <a:pt x="132200" y="953769"/>
                </a:lnTo>
                <a:lnTo>
                  <a:pt x="131110" y="951864"/>
                </a:lnTo>
                <a:lnTo>
                  <a:pt x="113258" y="935862"/>
                </a:lnTo>
                <a:lnTo>
                  <a:pt x="110108" y="935862"/>
                </a:lnTo>
                <a:lnTo>
                  <a:pt x="108899" y="935151"/>
                </a:lnTo>
                <a:lnTo>
                  <a:pt x="108331" y="934973"/>
                </a:lnTo>
                <a:lnTo>
                  <a:pt x="108597" y="934973"/>
                </a:lnTo>
                <a:lnTo>
                  <a:pt x="107950" y="934592"/>
                </a:lnTo>
                <a:lnTo>
                  <a:pt x="108403" y="934592"/>
                </a:lnTo>
                <a:lnTo>
                  <a:pt x="107823" y="934084"/>
                </a:lnTo>
                <a:lnTo>
                  <a:pt x="107441" y="933576"/>
                </a:lnTo>
                <a:lnTo>
                  <a:pt x="106425" y="932560"/>
                </a:lnTo>
                <a:lnTo>
                  <a:pt x="105695" y="931417"/>
                </a:lnTo>
                <a:lnTo>
                  <a:pt x="105537" y="931417"/>
                </a:lnTo>
                <a:lnTo>
                  <a:pt x="103408" y="927988"/>
                </a:lnTo>
                <a:lnTo>
                  <a:pt x="101507" y="924559"/>
                </a:lnTo>
                <a:lnTo>
                  <a:pt x="101092" y="923797"/>
                </a:lnTo>
                <a:lnTo>
                  <a:pt x="99304" y="919860"/>
                </a:lnTo>
                <a:lnTo>
                  <a:pt x="97187" y="914780"/>
                </a:lnTo>
                <a:lnTo>
                  <a:pt x="94964" y="908938"/>
                </a:lnTo>
                <a:lnTo>
                  <a:pt x="92690" y="902531"/>
                </a:lnTo>
                <a:lnTo>
                  <a:pt x="90626" y="895603"/>
                </a:lnTo>
                <a:lnTo>
                  <a:pt x="90606" y="895349"/>
                </a:lnTo>
                <a:lnTo>
                  <a:pt x="86213" y="879728"/>
                </a:lnTo>
                <a:lnTo>
                  <a:pt x="86140" y="879347"/>
                </a:lnTo>
                <a:lnTo>
                  <a:pt x="81818" y="861567"/>
                </a:lnTo>
                <a:lnTo>
                  <a:pt x="77525" y="841501"/>
                </a:lnTo>
                <a:lnTo>
                  <a:pt x="77548" y="841247"/>
                </a:lnTo>
                <a:lnTo>
                  <a:pt x="73303" y="819149"/>
                </a:lnTo>
                <a:lnTo>
                  <a:pt x="69236" y="795019"/>
                </a:lnTo>
                <a:lnTo>
                  <a:pt x="65170" y="768984"/>
                </a:lnTo>
                <a:lnTo>
                  <a:pt x="61105" y="741298"/>
                </a:lnTo>
                <a:lnTo>
                  <a:pt x="57404" y="711961"/>
                </a:lnTo>
                <a:lnTo>
                  <a:pt x="53609" y="681100"/>
                </a:lnTo>
                <a:lnTo>
                  <a:pt x="50178" y="648588"/>
                </a:lnTo>
                <a:lnTo>
                  <a:pt x="46724" y="614679"/>
                </a:lnTo>
                <a:lnTo>
                  <a:pt x="40386" y="543305"/>
                </a:lnTo>
                <a:lnTo>
                  <a:pt x="34662" y="467232"/>
                </a:lnTo>
                <a:lnTo>
                  <a:pt x="32131" y="427862"/>
                </a:lnTo>
                <a:lnTo>
                  <a:pt x="29711" y="387476"/>
                </a:lnTo>
                <a:lnTo>
                  <a:pt x="27558" y="346455"/>
                </a:lnTo>
                <a:lnTo>
                  <a:pt x="25654" y="304673"/>
                </a:lnTo>
                <a:lnTo>
                  <a:pt x="24002" y="262254"/>
                </a:lnTo>
                <a:lnTo>
                  <a:pt x="21206" y="175894"/>
                </a:lnTo>
                <a:lnTo>
                  <a:pt x="19557" y="88264"/>
                </a:lnTo>
                <a:lnTo>
                  <a:pt x="19050" y="0"/>
                </a:lnTo>
                <a:close/>
              </a:path>
              <a:path w="246380" h="1889760">
                <a:moveTo>
                  <a:pt x="108321" y="954023"/>
                </a:moveTo>
                <a:lnTo>
                  <a:pt x="107823" y="954023"/>
                </a:lnTo>
                <a:lnTo>
                  <a:pt x="108639" y="954241"/>
                </a:lnTo>
                <a:lnTo>
                  <a:pt x="108321" y="954023"/>
                </a:lnTo>
                <a:close/>
              </a:path>
              <a:path w="246380" h="1889760">
                <a:moveTo>
                  <a:pt x="108899" y="935151"/>
                </a:moveTo>
                <a:lnTo>
                  <a:pt x="110108" y="935862"/>
                </a:lnTo>
                <a:lnTo>
                  <a:pt x="109392" y="935305"/>
                </a:lnTo>
                <a:lnTo>
                  <a:pt x="108899" y="935151"/>
                </a:lnTo>
                <a:close/>
              </a:path>
              <a:path w="246380" h="1889760">
                <a:moveTo>
                  <a:pt x="109392" y="935305"/>
                </a:moveTo>
                <a:lnTo>
                  <a:pt x="110108" y="935862"/>
                </a:lnTo>
                <a:lnTo>
                  <a:pt x="113258" y="935862"/>
                </a:lnTo>
                <a:lnTo>
                  <a:pt x="111937" y="935608"/>
                </a:lnTo>
                <a:lnTo>
                  <a:pt x="110362" y="935608"/>
                </a:lnTo>
                <a:lnTo>
                  <a:pt x="109392" y="935305"/>
                </a:lnTo>
                <a:close/>
              </a:path>
              <a:path w="246380" h="1889760">
                <a:moveTo>
                  <a:pt x="109139" y="935108"/>
                </a:moveTo>
                <a:lnTo>
                  <a:pt x="109392" y="935305"/>
                </a:lnTo>
                <a:lnTo>
                  <a:pt x="110362" y="935608"/>
                </a:lnTo>
                <a:lnTo>
                  <a:pt x="109198" y="935118"/>
                </a:lnTo>
                <a:close/>
              </a:path>
              <a:path w="246380" h="1889760">
                <a:moveTo>
                  <a:pt x="109198" y="935118"/>
                </a:moveTo>
                <a:lnTo>
                  <a:pt x="110362" y="935608"/>
                </a:lnTo>
                <a:lnTo>
                  <a:pt x="111937" y="935608"/>
                </a:lnTo>
                <a:lnTo>
                  <a:pt x="110617" y="935354"/>
                </a:lnTo>
                <a:lnTo>
                  <a:pt x="109198" y="935118"/>
                </a:lnTo>
                <a:close/>
              </a:path>
              <a:path w="246380" h="1889760">
                <a:moveTo>
                  <a:pt x="108703" y="935036"/>
                </a:moveTo>
                <a:lnTo>
                  <a:pt x="108899" y="935151"/>
                </a:lnTo>
                <a:lnTo>
                  <a:pt x="109392" y="935305"/>
                </a:lnTo>
                <a:lnTo>
                  <a:pt x="109139" y="935108"/>
                </a:lnTo>
                <a:lnTo>
                  <a:pt x="108703" y="935036"/>
                </a:lnTo>
                <a:close/>
              </a:path>
              <a:path w="246380" h="1889760">
                <a:moveTo>
                  <a:pt x="108331" y="934973"/>
                </a:moveTo>
                <a:lnTo>
                  <a:pt x="108899" y="935151"/>
                </a:lnTo>
                <a:lnTo>
                  <a:pt x="108703" y="935036"/>
                </a:lnTo>
                <a:lnTo>
                  <a:pt x="108331" y="934973"/>
                </a:lnTo>
                <a:close/>
              </a:path>
              <a:path w="246380" h="1889760">
                <a:moveTo>
                  <a:pt x="107950" y="934592"/>
                </a:moveTo>
                <a:lnTo>
                  <a:pt x="108703" y="935036"/>
                </a:lnTo>
                <a:lnTo>
                  <a:pt x="109139" y="935108"/>
                </a:lnTo>
                <a:lnTo>
                  <a:pt x="107950" y="934592"/>
                </a:lnTo>
                <a:close/>
              </a:path>
              <a:path w="246380" h="1889760">
                <a:moveTo>
                  <a:pt x="108394" y="934529"/>
                </a:moveTo>
                <a:lnTo>
                  <a:pt x="108854" y="934973"/>
                </a:lnTo>
                <a:lnTo>
                  <a:pt x="109097" y="935076"/>
                </a:lnTo>
                <a:lnTo>
                  <a:pt x="108394" y="934529"/>
                </a:lnTo>
                <a:close/>
              </a:path>
              <a:path w="246380" h="1889760">
                <a:moveTo>
                  <a:pt x="108597" y="934973"/>
                </a:moveTo>
                <a:lnTo>
                  <a:pt x="108331" y="934973"/>
                </a:lnTo>
                <a:lnTo>
                  <a:pt x="108703" y="935036"/>
                </a:lnTo>
                <a:close/>
              </a:path>
              <a:path w="246380" h="1889760">
                <a:moveTo>
                  <a:pt x="108827" y="934962"/>
                </a:moveTo>
                <a:close/>
              </a:path>
              <a:path w="246380" h="1889760">
                <a:moveTo>
                  <a:pt x="107823" y="934084"/>
                </a:moveTo>
                <a:lnTo>
                  <a:pt x="108827" y="934962"/>
                </a:lnTo>
                <a:lnTo>
                  <a:pt x="108394" y="934529"/>
                </a:lnTo>
                <a:lnTo>
                  <a:pt x="107823" y="934084"/>
                </a:lnTo>
                <a:close/>
              </a:path>
              <a:path w="246380" h="1889760">
                <a:moveTo>
                  <a:pt x="108403" y="934592"/>
                </a:moveTo>
                <a:lnTo>
                  <a:pt x="107950" y="934592"/>
                </a:lnTo>
                <a:lnTo>
                  <a:pt x="108824" y="934961"/>
                </a:lnTo>
                <a:lnTo>
                  <a:pt x="108403" y="934592"/>
                </a:lnTo>
                <a:close/>
              </a:path>
              <a:path w="246380" h="1889760">
                <a:moveTo>
                  <a:pt x="107950" y="934084"/>
                </a:moveTo>
                <a:lnTo>
                  <a:pt x="108394" y="934529"/>
                </a:lnTo>
                <a:lnTo>
                  <a:pt x="107950" y="934084"/>
                </a:lnTo>
                <a:close/>
              </a:path>
              <a:path w="246380" h="1889760">
                <a:moveTo>
                  <a:pt x="106425" y="932560"/>
                </a:moveTo>
                <a:lnTo>
                  <a:pt x="107314" y="933576"/>
                </a:lnTo>
                <a:lnTo>
                  <a:pt x="106934" y="933068"/>
                </a:lnTo>
                <a:lnTo>
                  <a:pt x="106425" y="932560"/>
                </a:lnTo>
                <a:close/>
              </a:path>
              <a:path w="246380" h="1889760">
                <a:moveTo>
                  <a:pt x="106934" y="933068"/>
                </a:moveTo>
                <a:lnTo>
                  <a:pt x="107314" y="933576"/>
                </a:lnTo>
                <a:lnTo>
                  <a:pt x="106934" y="933068"/>
                </a:lnTo>
                <a:close/>
              </a:path>
              <a:path w="246380" h="1889760">
                <a:moveTo>
                  <a:pt x="106552" y="932560"/>
                </a:moveTo>
                <a:lnTo>
                  <a:pt x="106934" y="933068"/>
                </a:lnTo>
                <a:lnTo>
                  <a:pt x="106552" y="932560"/>
                </a:lnTo>
                <a:close/>
              </a:path>
              <a:path w="246380" h="1889760">
                <a:moveTo>
                  <a:pt x="105029" y="930528"/>
                </a:moveTo>
                <a:lnTo>
                  <a:pt x="105537" y="931417"/>
                </a:lnTo>
                <a:lnTo>
                  <a:pt x="105695" y="931417"/>
                </a:lnTo>
                <a:lnTo>
                  <a:pt x="105029" y="930528"/>
                </a:lnTo>
                <a:close/>
              </a:path>
              <a:path w="246380" h="1889760">
                <a:moveTo>
                  <a:pt x="103250" y="927734"/>
                </a:moveTo>
                <a:lnTo>
                  <a:pt x="103377" y="927988"/>
                </a:lnTo>
                <a:lnTo>
                  <a:pt x="103250" y="927734"/>
                </a:lnTo>
                <a:close/>
              </a:path>
              <a:path w="246380" h="1889760">
                <a:moveTo>
                  <a:pt x="101092" y="923797"/>
                </a:moveTo>
                <a:lnTo>
                  <a:pt x="101473" y="924559"/>
                </a:lnTo>
                <a:lnTo>
                  <a:pt x="101282" y="924147"/>
                </a:lnTo>
                <a:lnTo>
                  <a:pt x="101092" y="923797"/>
                </a:lnTo>
                <a:close/>
              </a:path>
              <a:path w="246380" h="1889760">
                <a:moveTo>
                  <a:pt x="101282" y="924147"/>
                </a:moveTo>
                <a:lnTo>
                  <a:pt x="101473" y="924559"/>
                </a:lnTo>
                <a:lnTo>
                  <a:pt x="101282" y="924147"/>
                </a:lnTo>
                <a:close/>
              </a:path>
              <a:path w="246380" h="1889760">
                <a:moveTo>
                  <a:pt x="101121" y="923797"/>
                </a:moveTo>
                <a:lnTo>
                  <a:pt x="101282" y="924147"/>
                </a:lnTo>
                <a:lnTo>
                  <a:pt x="101121" y="923797"/>
                </a:lnTo>
                <a:close/>
              </a:path>
              <a:path w="246380" h="1889760">
                <a:moveTo>
                  <a:pt x="99207" y="919606"/>
                </a:moveTo>
                <a:lnTo>
                  <a:pt x="99313" y="919860"/>
                </a:lnTo>
                <a:lnTo>
                  <a:pt x="99207" y="919606"/>
                </a:lnTo>
                <a:close/>
              </a:path>
              <a:path w="246380" h="1889760">
                <a:moveTo>
                  <a:pt x="97027" y="914399"/>
                </a:moveTo>
                <a:lnTo>
                  <a:pt x="97155" y="914780"/>
                </a:lnTo>
                <a:lnTo>
                  <a:pt x="97027" y="914399"/>
                </a:lnTo>
                <a:close/>
              </a:path>
              <a:path w="246380" h="1889760">
                <a:moveTo>
                  <a:pt x="94868" y="908684"/>
                </a:moveTo>
                <a:lnTo>
                  <a:pt x="94868" y="908938"/>
                </a:lnTo>
                <a:lnTo>
                  <a:pt x="94868" y="908684"/>
                </a:lnTo>
                <a:close/>
              </a:path>
              <a:path w="246380" h="1889760">
                <a:moveTo>
                  <a:pt x="92692" y="902531"/>
                </a:moveTo>
                <a:close/>
              </a:path>
              <a:path w="246380" h="1889760">
                <a:moveTo>
                  <a:pt x="92596" y="902207"/>
                </a:moveTo>
                <a:lnTo>
                  <a:pt x="92692" y="902531"/>
                </a:lnTo>
                <a:lnTo>
                  <a:pt x="92596" y="902207"/>
                </a:lnTo>
                <a:close/>
              </a:path>
              <a:path w="246380" h="1889760">
                <a:moveTo>
                  <a:pt x="90606" y="895349"/>
                </a:moveTo>
                <a:lnTo>
                  <a:pt x="90677" y="895603"/>
                </a:lnTo>
                <a:lnTo>
                  <a:pt x="90606" y="895349"/>
                </a:lnTo>
                <a:close/>
              </a:path>
              <a:path w="246380" h="1889760">
                <a:moveTo>
                  <a:pt x="86140" y="879347"/>
                </a:moveTo>
                <a:lnTo>
                  <a:pt x="86232" y="879728"/>
                </a:lnTo>
                <a:lnTo>
                  <a:pt x="86140" y="879347"/>
                </a:lnTo>
                <a:close/>
              </a:path>
              <a:path w="246380" h="1889760">
                <a:moveTo>
                  <a:pt x="81887" y="861440"/>
                </a:moveTo>
                <a:close/>
              </a:path>
              <a:path w="246380" h="1889760">
                <a:moveTo>
                  <a:pt x="77548" y="841247"/>
                </a:moveTo>
                <a:lnTo>
                  <a:pt x="77597" y="841501"/>
                </a:lnTo>
                <a:lnTo>
                  <a:pt x="77548" y="841247"/>
                </a:lnTo>
                <a:close/>
              </a:path>
              <a:path w="246380" h="1889760">
                <a:moveTo>
                  <a:pt x="73279" y="819022"/>
                </a:moveTo>
                <a:close/>
              </a:path>
              <a:path w="246380" h="1889760">
                <a:moveTo>
                  <a:pt x="69214" y="794892"/>
                </a:moveTo>
                <a:close/>
              </a:path>
              <a:path w="246380" h="1889760">
                <a:moveTo>
                  <a:pt x="65150" y="768857"/>
                </a:moveTo>
                <a:close/>
              </a:path>
              <a:path w="246380" h="1889760">
                <a:moveTo>
                  <a:pt x="61197" y="741171"/>
                </a:moveTo>
                <a:close/>
              </a:path>
              <a:path w="246380" h="1889760">
                <a:moveTo>
                  <a:pt x="53707" y="680973"/>
                </a:moveTo>
                <a:close/>
              </a:path>
              <a:path w="246380" h="1889760">
                <a:moveTo>
                  <a:pt x="50164" y="648461"/>
                </a:moveTo>
                <a:close/>
              </a:path>
              <a:path w="246380" h="1889760">
                <a:moveTo>
                  <a:pt x="46736" y="614679"/>
                </a:move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0863" y="6221729"/>
            <a:ext cx="2207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3.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Напишите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комментарий к  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ответу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или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прикрепите 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файл.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0692" y="7137654"/>
            <a:ext cx="1187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4.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Опубликуйте 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комментарий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3195" y="6722109"/>
            <a:ext cx="250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5.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Выберите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отметку </a:t>
            </a:r>
            <a:r>
              <a:rPr sz="1200" spc="-130" dirty="0">
                <a:solidFill>
                  <a:srgbClr val="9E2C17"/>
                </a:solidFill>
                <a:latin typeface="Arial Black"/>
                <a:cs typeface="Arial Black"/>
              </a:rPr>
              <a:t>из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ниспадающего </a:t>
            </a:r>
            <a:r>
              <a:rPr sz="1200" spc="-140" dirty="0">
                <a:solidFill>
                  <a:srgbClr val="9E2C17"/>
                </a:solidFill>
                <a:latin typeface="Arial Black"/>
                <a:cs typeface="Arial Black"/>
              </a:rPr>
              <a:t>меню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</a:t>
            </a:r>
            <a:r>
              <a:rPr sz="1200" spc="-6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9E2C17"/>
                </a:solidFill>
                <a:latin typeface="Arial Black"/>
                <a:cs typeface="Arial Black"/>
              </a:rPr>
              <a:t>нажмите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«поставить</a:t>
            </a:r>
            <a:r>
              <a:rPr sz="1200" spc="-1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отметку»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3282" y="4220717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6.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Убедитесь, </a:t>
            </a:r>
            <a:r>
              <a:rPr sz="1200" spc="-70" dirty="0">
                <a:solidFill>
                  <a:srgbClr val="9E2C17"/>
                </a:solidFill>
                <a:latin typeface="Arial Black"/>
                <a:cs typeface="Arial Black"/>
              </a:rPr>
              <a:t>что 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отметка</a:t>
            </a: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поставлена.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1769" y="4665344"/>
            <a:ext cx="3943985" cy="2696845"/>
          </a:xfrm>
          <a:custGeom>
            <a:avLst/>
            <a:gdLst/>
            <a:ahLst/>
            <a:cxnLst/>
            <a:rect l="l" t="t" r="r" b="b"/>
            <a:pathLst>
              <a:path w="3943985" h="2696845">
                <a:moveTo>
                  <a:pt x="284607" y="1462532"/>
                </a:moveTo>
                <a:lnTo>
                  <a:pt x="255600" y="1463700"/>
                </a:lnTo>
                <a:lnTo>
                  <a:pt x="253225" y="1432560"/>
                </a:lnTo>
                <a:lnTo>
                  <a:pt x="253111" y="1430909"/>
                </a:lnTo>
                <a:lnTo>
                  <a:pt x="248983" y="1398270"/>
                </a:lnTo>
                <a:lnTo>
                  <a:pt x="248666" y="1395730"/>
                </a:lnTo>
                <a:lnTo>
                  <a:pt x="243205" y="1361821"/>
                </a:lnTo>
                <a:lnTo>
                  <a:pt x="237502" y="1333246"/>
                </a:lnTo>
                <a:lnTo>
                  <a:pt x="236728" y="1329309"/>
                </a:lnTo>
                <a:lnTo>
                  <a:pt x="229362" y="1298448"/>
                </a:lnTo>
                <a:lnTo>
                  <a:pt x="221107" y="1269619"/>
                </a:lnTo>
                <a:lnTo>
                  <a:pt x="216789" y="1255903"/>
                </a:lnTo>
                <a:lnTo>
                  <a:pt x="214426" y="1249172"/>
                </a:lnTo>
                <a:lnTo>
                  <a:pt x="212217" y="1242822"/>
                </a:lnTo>
                <a:lnTo>
                  <a:pt x="207518" y="1230503"/>
                </a:lnTo>
                <a:lnTo>
                  <a:pt x="205714" y="1226058"/>
                </a:lnTo>
                <a:lnTo>
                  <a:pt x="202692" y="1218565"/>
                </a:lnTo>
                <a:lnTo>
                  <a:pt x="201345" y="1215644"/>
                </a:lnTo>
                <a:lnTo>
                  <a:pt x="197612" y="1207516"/>
                </a:lnTo>
                <a:lnTo>
                  <a:pt x="196837" y="1205992"/>
                </a:lnTo>
                <a:lnTo>
                  <a:pt x="192252" y="1196975"/>
                </a:lnTo>
                <a:lnTo>
                  <a:pt x="187909" y="1189101"/>
                </a:lnTo>
                <a:lnTo>
                  <a:pt x="187071" y="1187577"/>
                </a:lnTo>
                <a:lnTo>
                  <a:pt x="183502" y="1181862"/>
                </a:lnTo>
                <a:lnTo>
                  <a:pt x="181610" y="1178814"/>
                </a:lnTo>
                <a:lnTo>
                  <a:pt x="175780" y="1170559"/>
                </a:lnTo>
                <a:lnTo>
                  <a:pt x="173024" y="1167130"/>
                </a:lnTo>
                <a:lnTo>
                  <a:pt x="172504" y="1166495"/>
                </a:lnTo>
                <a:lnTo>
                  <a:pt x="170561" y="1164082"/>
                </a:lnTo>
                <a:lnTo>
                  <a:pt x="169926" y="1163320"/>
                </a:lnTo>
                <a:lnTo>
                  <a:pt x="168617" y="1161923"/>
                </a:lnTo>
                <a:lnTo>
                  <a:pt x="168021" y="1161288"/>
                </a:lnTo>
                <a:lnTo>
                  <a:pt x="167297" y="1160526"/>
                </a:lnTo>
                <a:lnTo>
                  <a:pt x="167068" y="1160272"/>
                </a:lnTo>
                <a:lnTo>
                  <a:pt x="130556" y="1141095"/>
                </a:lnTo>
                <a:lnTo>
                  <a:pt x="128270" y="1140841"/>
                </a:lnTo>
                <a:lnTo>
                  <a:pt x="125577" y="1140548"/>
                </a:lnTo>
                <a:lnTo>
                  <a:pt x="125298" y="1140460"/>
                </a:lnTo>
                <a:lnTo>
                  <a:pt x="123101" y="1139825"/>
                </a:lnTo>
                <a:lnTo>
                  <a:pt x="121754" y="1139444"/>
                </a:lnTo>
                <a:lnTo>
                  <a:pt x="121246" y="1139190"/>
                </a:lnTo>
                <a:lnTo>
                  <a:pt x="118389" y="1137793"/>
                </a:lnTo>
                <a:lnTo>
                  <a:pt x="117373" y="1137297"/>
                </a:lnTo>
                <a:lnTo>
                  <a:pt x="116992" y="1137031"/>
                </a:lnTo>
                <a:lnTo>
                  <a:pt x="112522" y="1133983"/>
                </a:lnTo>
                <a:lnTo>
                  <a:pt x="113411" y="1134491"/>
                </a:lnTo>
                <a:lnTo>
                  <a:pt x="112801" y="1133983"/>
                </a:lnTo>
                <a:lnTo>
                  <a:pt x="107823" y="1129792"/>
                </a:lnTo>
                <a:lnTo>
                  <a:pt x="108585" y="1130427"/>
                </a:lnTo>
                <a:lnTo>
                  <a:pt x="107975" y="1129792"/>
                </a:lnTo>
                <a:lnTo>
                  <a:pt x="103124" y="1124712"/>
                </a:lnTo>
                <a:lnTo>
                  <a:pt x="103632" y="1125220"/>
                </a:lnTo>
                <a:lnTo>
                  <a:pt x="103200" y="1124712"/>
                </a:lnTo>
                <a:lnTo>
                  <a:pt x="98590" y="1119124"/>
                </a:lnTo>
                <a:lnTo>
                  <a:pt x="98386" y="1118908"/>
                </a:lnTo>
                <a:lnTo>
                  <a:pt x="98183" y="1118616"/>
                </a:lnTo>
                <a:lnTo>
                  <a:pt x="93218" y="1111631"/>
                </a:lnTo>
                <a:lnTo>
                  <a:pt x="93599" y="1112139"/>
                </a:lnTo>
                <a:lnTo>
                  <a:pt x="93268" y="1111631"/>
                </a:lnTo>
                <a:lnTo>
                  <a:pt x="88341" y="1103757"/>
                </a:lnTo>
                <a:lnTo>
                  <a:pt x="88519" y="1104011"/>
                </a:lnTo>
                <a:lnTo>
                  <a:pt x="88303" y="1103630"/>
                </a:lnTo>
                <a:lnTo>
                  <a:pt x="83693" y="1095121"/>
                </a:lnTo>
                <a:lnTo>
                  <a:pt x="78740" y="1085342"/>
                </a:lnTo>
                <a:lnTo>
                  <a:pt x="78613" y="1085088"/>
                </a:lnTo>
                <a:lnTo>
                  <a:pt x="73901" y="1074928"/>
                </a:lnTo>
                <a:lnTo>
                  <a:pt x="73837" y="1074788"/>
                </a:lnTo>
                <a:lnTo>
                  <a:pt x="69367" y="1063879"/>
                </a:lnTo>
                <a:lnTo>
                  <a:pt x="69215" y="1063498"/>
                </a:lnTo>
                <a:lnTo>
                  <a:pt x="69342" y="1063879"/>
                </a:lnTo>
                <a:lnTo>
                  <a:pt x="64808" y="1051814"/>
                </a:lnTo>
                <a:lnTo>
                  <a:pt x="64770" y="1051687"/>
                </a:lnTo>
                <a:lnTo>
                  <a:pt x="64770" y="1051814"/>
                </a:lnTo>
                <a:lnTo>
                  <a:pt x="60413" y="1039368"/>
                </a:lnTo>
                <a:lnTo>
                  <a:pt x="60388" y="1039241"/>
                </a:lnTo>
                <a:lnTo>
                  <a:pt x="60452" y="1039368"/>
                </a:lnTo>
                <a:lnTo>
                  <a:pt x="60363" y="1039114"/>
                </a:lnTo>
                <a:lnTo>
                  <a:pt x="56210" y="1026160"/>
                </a:lnTo>
                <a:lnTo>
                  <a:pt x="56197" y="1026033"/>
                </a:lnTo>
                <a:lnTo>
                  <a:pt x="56261" y="1026160"/>
                </a:lnTo>
                <a:lnTo>
                  <a:pt x="56184" y="1025906"/>
                </a:lnTo>
                <a:lnTo>
                  <a:pt x="48234" y="998093"/>
                </a:lnTo>
                <a:lnTo>
                  <a:pt x="48196" y="997902"/>
                </a:lnTo>
                <a:lnTo>
                  <a:pt x="48158" y="997712"/>
                </a:lnTo>
                <a:lnTo>
                  <a:pt x="41109" y="967994"/>
                </a:lnTo>
                <a:lnTo>
                  <a:pt x="41021" y="967613"/>
                </a:lnTo>
                <a:lnTo>
                  <a:pt x="41021" y="967994"/>
                </a:lnTo>
                <a:lnTo>
                  <a:pt x="34620" y="935990"/>
                </a:lnTo>
                <a:lnTo>
                  <a:pt x="34607" y="935824"/>
                </a:lnTo>
                <a:lnTo>
                  <a:pt x="34671" y="935990"/>
                </a:lnTo>
                <a:lnTo>
                  <a:pt x="34607" y="935609"/>
                </a:lnTo>
                <a:lnTo>
                  <a:pt x="29248" y="902716"/>
                </a:lnTo>
                <a:lnTo>
                  <a:pt x="29210" y="902462"/>
                </a:lnTo>
                <a:lnTo>
                  <a:pt x="29210" y="902716"/>
                </a:lnTo>
                <a:lnTo>
                  <a:pt x="24930" y="868299"/>
                </a:lnTo>
                <a:lnTo>
                  <a:pt x="24892" y="867918"/>
                </a:lnTo>
                <a:lnTo>
                  <a:pt x="24892" y="868299"/>
                </a:lnTo>
                <a:lnTo>
                  <a:pt x="21742" y="832993"/>
                </a:lnTo>
                <a:lnTo>
                  <a:pt x="21717" y="832612"/>
                </a:lnTo>
                <a:lnTo>
                  <a:pt x="21717" y="832993"/>
                </a:lnTo>
                <a:lnTo>
                  <a:pt x="19723" y="797687"/>
                </a:lnTo>
                <a:lnTo>
                  <a:pt x="19685" y="797179"/>
                </a:lnTo>
                <a:lnTo>
                  <a:pt x="19050" y="760730"/>
                </a:lnTo>
                <a:lnTo>
                  <a:pt x="0" y="760984"/>
                </a:lnTo>
                <a:lnTo>
                  <a:pt x="635" y="797687"/>
                </a:lnTo>
                <a:lnTo>
                  <a:pt x="2667" y="834263"/>
                </a:lnTo>
                <a:lnTo>
                  <a:pt x="10414" y="905256"/>
                </a:lnTo>
                <a:lnTo>
                  <a:pt x="22352" y="971931"/>
                </a:lnTo>
                <a:lnTo>
                  <a:pt x="37973" y="1031494"/>
                </a:lnTo>
                <a:lnTo>
                  <a:pt x="51562" y="1070737"/>
                </a:lnTo>
                <a:lnTo>
                  <a:pt x="72009" y="1113409"/>
                </a:lnTo>
                <a:lnTo>
                  <a:pt x="94996" y="1143889"/>
                </a:lnTo>
                <a:lnTo>
                  <a:pt x="132930" y="1160411"/>
                </a:lnTo>
                <a:lnTo>
                  <a:pt x="137312" y="1161681"/>
                </a:lnTo>
                <a:lnTo>
                  <a:pt x="155854" y="1176274"/>
                </a:lnTo>
                <a:lnTo>
                  <a:pt x="160909" y="1182497"/>
                </a:lnTo>
                <a:lnTo>
                  <a:pt x="160528" y="1181862"/>
                </a:lnTo>
                <a:lnTo>
                  <a:pt x="165696" y="1189266"/>
                </a:lnTo>
                <a:lnTo>
                  <a:pt x="165608" y="1189101"/>
                </a:lnTo>
                <a:lnTo>
                  <a:pt x="165862" y="1189482"/>
                </a:lnTo>
                <a:lnTo>
                  <a:pt x="165696" y="1189266"/>
                </a:lnTo>
                <a:lnTo>
                  <a:pt x="165836" y="1189482"/>
                </a:lnTo>
                <a:lnTo>
                  <a:pt x="170815" y="1197483"/>
                </a:lnTo>
                <a:lnTo>
                  <a:pt x="175514" y="1206246"/>
                </a:lnTo>
                <a:lnTo>
                  <a:pt x="180467" y="1216025"/>
                </a:lnTo>
                <a:lnTo>
                  <a:pt x="180340" y="1215644"/>
                </a:lnTo>
                <a:lnTo>
                  <a:pt x="185293" y="1226439"/>
                </a:lnTo>
                <a:lnTo>
                  <a:pt x="185166" y="1226058"/>
                </a:lnTo>
                <a:lnTo>
                  <a:pt x="189865" y="1237615"/>
                </a:lnTo>
                <a:lnTo>
                  <a:pt x="189738" y="1237361"/>
                </a:lnTo>
                <a:lnTo>
                  <a:pt x="189826" y="1237615"/>
                </a:lnTo>
                <a:lnTo>
                  <a:pt x="194310" y="1249426"/>
                </a:lnTo>
                <a:lnTo>
                  <a:pt x="194310" y="1249172"/>
                </a:lnTo>
                <a:lnTo>
                  <a:pt x="198755" y="1261999"/>
                </a:lnTo>
                <a:lnTo>
                  <a:pt x="198628" y="1261872"/>
                </a:lnTo>
                <a:lnTo>
                  <a:pt x="198666" y="1261999"/>
                </a:lnTo>
                <a:lnTo>
                  <a:pt x="202946" y="1275207"/>
                </a:lnTo>
                <a:lnTo>
                  <a:pt x="202819" y="1274953"/>
                </a:lnTo>
                <a:lnTo>
                  <a:pt x="202882" y="1275207"/>
                </a:lnTo>
                <a:lnTo>
                  <a:pt x="210947" y="1303401"/>
                </a:lnTo>
                <a:lnTo>
                  <a:pt x="210820" y="1303020"/>
                </a:lnTo>
                <a:lnTo>
                  <a:pt x="210908" y="1303401"/>
                </a:lnTo>
                <a:lnTo>
                  <a:pt x="218059" y="1333500"/>
                </a:lnTo>
                <a:lnTo>
                  <a:pt x="218059" y="1333246"/>
                </a:lnTo>
                <a:lnTo>
                  <a:pt x="224536" y="1365377"/>
                </a:lnTo>
                <a:lnTo>
                  <a:pt x="224409" y="1364996"/>
                </a:lnTo>
                <a:lnTo>
                  <a:pt x="224459" y="1365377"/>
                </a:lnTo>
                <a:lnTo>
                  <a:pt x="229870" y="1398651"/>
                </a:lnTo>
                <a:lnTo>
                  <a:pt x="229870" y="1398270"/>
                </a:lnTo>
                <a:lnTo>
                  <a:pt x="234188" y="1433068"/>
                </a:lnTo>
                <a:lnTo>
                  <a:pt x="234188" y="1432560"/>
                </a:lnTo>
                <a:lnTo>
                  <a:pt x="236613" y="1464462"/>
                </a:lnTo>
                <a:lnTo>
                  <a:pt x="208534" y="1465580"/>
                </a:lnTo>
                <a:lnTo>
                  <a:pt x="249555" y="1540129"/>
                </a:lnTo>
                <a:lnTo>
                  <a:pt x="277825" y="1477518"/>
                </a:lnTo>
                <a:lnTo>
                  <a:pt x="284607" y="1462532"/>
                </a:lnTo>
                <a:close/>
              </a:path>
              <a:path w="3943985" h="2696845">
                <a:moveTo>
                  <a:pt x="703580" y="2455418"/>
                </a:moveTo>
                <a:lnTo>
                  <a:pt x="701992" y="2405126"/>
                </a:lnTo>
                <a:lnTo>
                  <a:pt x="700913" y="2370328"/>
                </a:lnTo>
                <a:lnTo>
                  <a:pt x="674471" y="2384602"/>
                </a:lnTo>
                <a:lnTo>
                  <a:pt x="671271" y="2380107"/>
                </a:lnTo>
                <a:lnTo>
                  <a:pt x="668655" y="2376424"/>
                </a:lnTo>
                <a:lnTo>
                  <a:pt x="661695" y="2371090"/>
                </a:lnTo>
                <a:lnTo>
                  <a:pt x="653415" y="2364740"/>
                </a:lnTo>
                <a:lnTo>
                  <a:pt x="649605" y="2362327"/>
                </a:lnTo>
                <a:lnTo>
                  <a:pt x="637413" y="2354580"/>
                </a:lnTo>
                <a:lnTo>
                  <a:pt x="636714" y="2354199"/>
                </a:lnTo>
                <a:lnTo>
                  <a:pt x="624433" y="2347468"/>
                </a:lnTo>
                <a:lnTo>
                  <a:pt x="620268" y="2345182"/>
                </a:lnTo>
                <a:lnTo>
                  <a:pt x="612165" y="2341499"/>
                </a:lnTo>
                <a:lnTo>
                  <a:pt x="601853" y="2336800"/>
                </a:lnTo>
                <a:lnTo>
                  <a:pt x="601179" y="2336546"/>
                </a:lnTo>
                <a:lnTo>
                  <a:pt x="592201" y="2333117"/>
                </a:lnTo>
                <a:lnTo>
                  <a:pt x="541401" y="2318004"/>
                </a:lnTo>
                <a:lnTo>
                  <a:pt x="498221" y="2311908"/>
                </a:lnTo>
                <a:lnTo>
                  <a:pt x="455295" y="2310384"/>
                </a:lnTo>
                <a:lnTo>
                  <a:pt x="455930" y="2310384"/>
                </a:lnTo>
                <a:lnTo>
                  <a:pt x="436016" y="2308225"/>
                </a:lnTo>
                <a:lnTo>
                  <a:pt x="434848" y="2308098"/>
                </a:lnTo>
                <a:lnTo>
                  <a:pt x="435483" y="2308225"/>
                </a:lnTo>
                <a:lnTo>
                  <a:pt x="415391" y="2304796"/>
                </a:lnTo>
                <a:lnTo>
                  <a:pt x="415061" y="2304758"/>
                </a:lnTo>
                <a:lnTo>
                  <a:pt x="414756" y="2304669"/>
                </a:lnTo>
                <a:lnTo>
                  <a:pt x="394970" y="2299843"/>
                </a:lnTo>
                <a:lnTo>
                  <a:pt x="395605" y="2299970"/>
                </a:lnTo>
                <a:lnTo>
                  <a:pt x="395185" y="2299843"/>
                </a:lnTo>
                <a:lnTo>
                  <a:pt x="375920" y="2293874"/>
                </a:lnTo>
                <a:lnTo>
                  <a:pt x="376428" y="2294001"/>
                </a:lnTo>
                <a:lnTo>
                  <a:pt x="376085" y="2293874"/>
                </a:lnTo>
                <a:lnTo>
                  <a:pt x="358419" y="2287143"/>
                </a:lnTo>
                <a:lnTo>
                  <a:pt x="357759" y="2286889"/>
                </a:lnTo>
                <a:lnTo>
                  <a:pt x="358267" y="2287143"/>
                </a:lnTo>
                <a:lnTo>
                  <a:pt x="340487" y="2279015"/>
                </a:lnTo>
                <a:lnTo>
                  <a:pt x="341122" y="2279269"/>
                </a:lnTo>
                <a:lnTo>
                  <a:pt x="340639" y="2279015"/>
                </a:lnTo>
                <a:lnTo>
                  <a:pt x="325056" y="2270633"/>
                </a:lnTo>
                <a:lnTo>
                  <a:pt x="324637" y="2270404"/>
                </a:lnTo>
                <a:lnTo>
                  <a:pt x="324396" y="2270252"/>
                </a:lnTo>
                <a:lnTo>
                  <a:pt x="309753" y="2260727"/>
                </a:lnTo>
                <a:lnTo>
                  <a:pt x="310388" y="2261108"/>
                </a:lnTo>
                <a:lnTo>
                  <a:pt x="309880" y="2260727"/>
                </a:lnTo>
                <a:lnTo>
                  <a:pt x="297205" y="2251075"/>
                </a:lnTo>
                <a:lnTo>
                  <a:pt x="297014" y="2250935"/>
                </a:lnTo>
                <a:lnTo>
                  <a:pt x="296621" y="2250567"/>
                </a:lnTo>
                <a:lnTo>
                  <a:pt x="285813" y="2240661"/>
                </a:lnTo>
                <a:lnTo>
                  <a:pt x="285457" y="2240343"/>
                </a:lnTo>
                <a:lnTo>
                  <a:pt x="285076" y="2239899"/>
                </a:lnTo>
                <a:lnTo>
                  <a:pt x="276237" y="2229866"/>
                </a:lnTo>
                <a:lnTo>
                  <a:pt x="275551" y="2229091"/>
                </a:lnTo>
                <a:lnTo>
                  <a:pt x="267843" y="2217928"/>
                </a:lnTo>
                <a:lnTo>
                  <a:pt x="268478" y="2218817"/>
                </a:lnTo>
                <a:lnTo>
                  <a:pt x="267982" y="2217928"/>
                </a:lnTo>
                <a:lnTo>
                  <a:pt x="265049" y="2212594"/>
                </a:lnTo>
                <a:lnTo>
                  <a:pt x="265430" y="2213229"/>
                </a:lnTo>
                <a:lnTo>
                  <a:pt x="265137" y="2212594"/>
                </a:lnTo>
                <a:lnTo>
                  <a:pt x="262915" y="2207641"/>
                </a:lnTo>
                <a:lnTo>
                  <a:pt x="262788" y="2207387"/>
                </a:lnTo>
                <a:lnTo>
                  <a:pt x="262737" y="2207260"/>
                </a:lnTo>
                <a:lnTo>
                  <a:pt x="262648" y="2207006"/>
                </a:lnTo>
                <a:lnTo>
                  <a:pt x="261023" y="2202561"/>
                </a:lnTo>
                <a:lnTo>
                  <a:pt x="260604" y="2201418"/>
                </a:lnTo>
                <a:lnTo>
                  <a:pt x="260858" y="2202561"/>
                </a:lnTo>
                <a:lnTo>
                  <a:pt x="259334" y="2196211"/>
                </a:lnTo>
                <a:lnTo>
                  <a:pt x="259588" y="2196973"/>
                </a:lnTo>
                <a:lnTo>
                  <a:pt x="259448" y="2196211"/>
                </a:lnTo>
                <a:lnTo>
                  <a:pt x="258635" y="2191639"/>
                </a:lnTo>
                <a:lnTo>
                  <a:pt x="258546" y="2191093"/>
                </a:lnTo>
                <a:lnTo>
                  <a:pt x="258521" y="2190496"/>
                </a:lnTo>
                <a:lnTo>
                  <a:pt x="258318" y="2185416"/>
                </a:lnTo>
                <a:lnTo>
                  <a:pt x="239268" y="2186178"/>
                </a:lnTo>
                <a:lnTo>
                  <a:pt x="251841" y="2228342"/>
                </a:lnTo>
                <a:lnTo>
                  <a:pt x="284734" y="2265426"/>
                </a:lnTo>
                <a:lnTo>
                  <a:pt x="332232" y="2296160"/>
                </a:lnTo>
                <a:lnTo>
                  <a:pt x="369951" y="2311908"/>
                </a:lnTo>
                <a:lnTo>
                  <a:pt x="411099" y="2323338"/>
                </a:lnTo>
                <a:lnTo>
                  <a:pt x="454279" y="2329434"/>
                </a:lnTo>
                <a:lnTo>
                  <a:pt x="497205" y="2330958"/>
                </a:lnTo>
                <a:lnTo>
                  <a:pt x="496570" y="2330958"/>
                </a:lnTo>
                <a:lnTo>
                  <a:pt x="517652" y="2333244"/>
                </a:lnTo>
                <a:lnTo>
                  <a:pt x="517017" y="2333117"/>
                </a:lnTo>
                <a:lnTo>
                  <a:pt x="537464" y="2336609"/>
                </a:lnTo>
                <a:lnTo>
                  <a:pt x="537730" y="2336673"/>
                </a:lnTo>
                <a:lnTo>
                  <a:pt x="557530" y="2341499"/>
                </a:lnTo>
                <a:lnTo>
                  <a:pt x="556895" y="2341372"/>
                </a:lnTo>
                <a:lnTo>
                  <a:pt x="576580" y="2347468"/>
                </a:lnTo>
                <a:lnTo>
                  <a:pt x="576072" y="2347341"/>
                </a:lnTo>
                <a:lnTo>
                  <a:pt x="594741" y="2354453"/>
                </a:lnTo>
                <a:lnTo>
                  <a:pt x="594233" y="2354199"/>
                </a:lnTo>
                <a:lnTo>
                  <a:pt x="612013" y="2362327"/>
                </a:lnTo>
                <a:lnTo>
                  <a:pt x="611378" y="2362073"/>
                </a:lnTo>
                <a:lnTo>
                  <a:pt x="628015" y="2371090"/>
                </a:lnTo>
                <a:lnTo>
                  <a:pt x="627380" y="2370836"/>
                </a:lnTo>
                <a:lnTo>
                  <a:pt x="642747" y="2380615"/>
                </a:lnTo>
                <a:lnTo>
                  <a:pt x="654672" y="2389797"/>
                </a:lnTo>
                <a:lnTo>
                  <a:pt x="657517" y="2393746"/>
                </a:lnTo>
                <a:lnTo>
                  <a:pt x="633857" y="2406523"/>
                </a:lnTo>
                <a:lnTo>
                  <a:pt x="703580" y="2455418"/>
                </a:lnTo>
                <a:close/>
              </a:path>
              <a:path w="3943985" h="2696845">
                <a:moveTo>
                  <a:pt x="1932559" y="2364105"/>
                </a:moveTo>
                <a:lnTo>
                  <a:pt x="1932165" y="2363978"/>
                </a:lnTo>
                <a:lnTo>
                  <a:pt x="1851533" y="2337562"/>
                </a:lnTo>
                <a:lnTo>
                  <a:pt x="1855812" y="2366480"/>
                </a:lnTo>
                <a:lnTo>
                  <a:pt x="1803666" y="2385377"/>
                </a:lnTo>
                <a:lnTo>
                  <a:pt x="1767459" y="2406777"/>
                </a:lnTo>
                <a:lnTo>
                  <a:pt x="1736471" y="2432304"/>
                </a:lnTo>
                <a:lnTo>
                  <a:pt x="1703324" y="2476373"/>
                </a:lnTo>
                <a:lnTo>
                  <a:pt x="1691132" y="2517394"/>
                </a:lnTo>
                <a:lnTo>
                  <a:pt x="1690370" y="2532761"/>
                </a:lnTo>
                <a:lnTo>
                  <a:pt x="1690497" y="2532126"/>
                </a:lnTo>
                <a:lnTo>
                  <a:pt x="1689582" y="2538984"/>
                </a:lnTo>
                <a:lnTo>
                  <a:pt x="1689417" y="2539746"/>
                </a:lnTo>
                <a:lnTo>
                  <a:pt x="1688084" y="2546350"/>
                </a:lnTo>
                <a:lnTo>
                  <a:pt x="1688211" y="2545588"/>
                </a:lnTo>
                <a:lnTo>
                  <a:pt x="1687969" y="2546350"/>
                </a:lnTo>
                <a:lnTo>
                  <a:pt x="1685925" y="2553081"/>
                </a:lnTo>
                <a:lnTo>
                  <a:pt x="1683258" y="2559812"/>
                </a:lnTo>
                <a:lnTo>
                  <a:pt x="1683639" y="2559177"/>
                </a:lnTo>
                <a:lnTo>
                  <a:pt x="1680464" y="2565997"/>
                </a:lnTo>
                <a:lnTo>
                  <a:pt x="1680133" y="2566543"/>
                </a:lnTo>
                <a:lnTo>
                  <a:pt x="1672221" y="2580017"/>
                </a:lnTo>
                <a:lnTo>
                  <a:pt x="1672031" y="2580259"/>
                </a:lnTo>
                <a:lnTo>
                  <a:pt x="1662493" y="2592794"/>
                </a:lnTo>
                <a:lnTo>
                  <a:pt x="1662099" y="2593213"/>
                </a:lnTo>
                <a:lnTo>
                  <a:pt x="1650492" y="2605786"/>
                </a:lnTo>
                <a:lnTo>
                  <a:pt x="1651127" y="2605278"/>
                </a:lnTo>
                <a:lnTo>
                  <a:pt x="1637233" y="2617673"/>
                </a:lnTo>
                <a:lnTo>
                  <a:pt x="1636991" y="2617851"/>
                </a:lnTo>
                <a:lnTo>
                  <a:pt x="1622552" y="2628773"/>
                </a:lnTo>
                <a:lnTo>
                  <a:pt x="1621955" y="2629154"/>
                </a:lnTo>
                <a:lnTo>
                  <a:pt x="1606029" y="2639466"/>
                </a:lnTo>
                <a:lnTo>
                  <a:pt x="1605572" y="2639695"/>
                </a:lnTo>
                <a:lnTo>
                  <a:pt x="1588008" y="2649093"/>
                </a:lnTo>
                <a:lnTo>
                  <a:pt x="1588643" y="2648712"/>
                </a:lnTo>
                <a:lnTo>
                  <a:pt x="1569707" y="2657246"/>
                </a:lnTo>
                <a:lnTo>
                  <a:pt x="1570101" y="2657094"/>
                </a:lnTo>
                <a:lnTo>
                  <a:pt x="1569466" y="2657348"/>
                </a:lnTo>
                <a:lnTo>
                  <a:pt x="1569707" y="2657246"/>
                </a:lnTo>
                <a:lnTo>
                  <a:pt x="1569402" y="2657348"/>
                </a:lnTo>
                <a:lnTo>
                  <a:pt x="1550035" y="2664460"/>
                </a:lnTo>
                <a:lnTo>
                  <a:pt x="1550670" y="2664206"/>
                </a:lnTo>
                <a:lnTo>
                  <a:pt x="1529969" y="2670175"/>
                </a:lnTo>
                <a:lnTo>
                  <a:pt x="1530604" y="2669921"/>
                </a:lnTo>
                <a:lnTo>
                  <a:pt x="1509776" y="2674289"/>
                </a:lnTo>
                <a:lnTo>
                  <a:pt x="1488567" y="2676906"/>
                </a:lnTo>
                <a:lnTo>
                  <a:pt x="1489329" y="2676779"/>
                </a:lnTo>
                <a:lnTo>
                  <a:pt x="1467612" y="2677795"/>
                </a:lnTo>
                <a:lnTo>
                  <a:pt x="1468374" y="2696845"/>
                </a:lnTo>
                <a:lnTo>
                  <a:pt x="1512824" y="2693035"/>
                </a:lnTo>
                <a:lnTo>
                  <a:pt x="1556258" y="2682494"/>
                </a:lnTo>
                <a:lnTo>
                  <a:pt x="1571434" y="2676906"/>
                </a:lnTo>
                <a:lnTo>
                  <a:pt x="1576959" y="2674874"/>
                </a:lnTo>
                <a:lnTo>
                  <a:pt x="1578089" y="2674366"/>
                </a:lnTo>
                <a:lnTo>
                  <a:pt x="1578368" y="2674239"/>
                </a:lnTo>
                <a:lnTo>
                  <a:pt x="1587423" y="2670175"/>
                </a:lnTo>
                <a:lnTo>
                  <a:pt x="1596771" y="2665984"/>
                </a:lnTo>
                <a:lnTo>
                  <a:pt x="1599577" y="2664460"/>
                </a:lnTo>
                <a:lnTo>
                  <a:pt x="1613217" y="2657094"/>
                </a:lnTo>
                <a:lnTo>
                  <a:pt x="1615567" y="2655824"/>
                </a:lnTo>
                <a:lnTo>
                  <a:pt x="1626196" y="2649093"/>
                </a:lnTo>
                <a:lnTo>
                  <a:pt x="1633220" y="2644648"/>
                </a:lnTo>
                <a:lnTo>
                  <a:pt x="1640255" y="2639314"/>
                </a:lnTo>
                <a:lnTo>
                  <a:pt x="1649476" y="2632329"/>
                </a:lnTo>
                <a:lnTo>
                  <a:pt x="1653400" y="2628773"/>
                </a:lnTo>
                <a:lnTo>
                  <a:pt x="1664081" y="2619121"/>
                </a:lnTo>
                <a:lnTo>
                  <a:pt x="1665744" y="2617343"/>
                </a:lnTo>
                <a:lnTo>
                  <a:pt x="1677035" y="2605278"/>
                </a:lnTo>
                <a:lnTo>
                  <a:pt x="1677162" y="2605151"/>
                </a:lnTo>
                <a:lnTo>
                  <a:pt x="1686687" y="2592451"/>
                </a:lnTo>
                <a:lnTo>
                  <a:pt x="1688211" y="2590419"/>
                </a:lnTo>
                <a:lnTo>
                  <a:pt x="1694688" y="2579370"/>
                </a:lnTo>
                <a:lnTo>
                  <a:pt x="1697228" y="2575052"/>
                </a:lnTo>
                <a:lnTo>
                  <a:pt x="1701038" y="2567051"/>
                </a:lnTo>
                <a:lnTo>
                  <a:pt x="1701507" y="2565781"/>
                </a:lnTo>
                <a:lnTo>
                  <a:pt x="1703984" y="2559177"/>
                </a:lnTo>
                <a:lnTo>
                  <a:pt x="1704086" y="2558923"/>
                </a:lnTo>
                <a:lnTo>
                  <a:pt x="1706105" y="2552446"/>
                </a:lnTo>
                <a:lnTo>
                  <a:pt x="1706626" y="2550795"/>
                </a:lnTo>
                <a:lnTo>
                  <a:pt x="1708404" y="2542540"/>
                </a:lnTo>
                <a:lnTo>
                  <a:pt x="1708848" y="2538857"/>
                </a:lnTo>
                <a:lnTo>
                  <a:pt x="1709420" y="2534158"/>
                </a:lnTo>
                <a:lnTo>
                  <a:pt x="1709508" y="2532126"/>
                </a:lnTo>
                <a:lnTo>
                  <a:pt x="1710143" y="2519426"/>
                </a:lnTo>
                <a:lnTo>
                  <a:pt x="1710182" y="2519197"/>
                </a:lnTo>
                <a:lnTo>
                  <a:pt x="1710182" y="2519426"/>
                </a:lnTo>
                <a:lnTo>
                  <a:pt x="1710270" y="2518664"/>
                </a:lnTo>
                <a:lnTo>
                  <a:pt x="1710982" y="2512568"/>
                </a:lnTo>
                <a:lnTo>
                  <a:pt x="1711020" y="2512212"/>
                </a:lnTo>
                <a:lnTo>
                  <a:pt x="1710944" y="2512568"/>
                </a:lnTo>
                <a:lnTo>
                  <a:pt x="1711071" y="2511806"/>
                </a:lnTo>
                <a:lnTo>
                  <a:pt x="1711020" y="2512212"/>
                </a:lnTo>
                <a:lnTo>
                  <a:pt x="1711109" y="2511806"/>
                </a:lnTo>
                <a:lnTo>
                  <a:pt x="1712417" y="2505837"/>
                </a:lnTo>
                <a:lnTo>
                  <a:pt x="1712595" y="2505075"/>
                </a:lnTo>
                <a:lnTo>
                  <a:pt x="1712341" y="2505837"/>
                </a:lnTo>
                <a:lnTo>
                  <a:pt x="1714627" y="2498471"/>
                </a:lnTo>
                <a:lnTo>
                  <a:pt x="1714500" y="2499106"/>
                </a:lnTo>
                <a:lnTo>
                  <a:pt x="1714728" y="2498471"/>
                </a:lnTo>
                <a:lnTo>
                  <a:pt x="1717052" y="2492248"/>
                </a:lnTo>
                <a:lnTo>
                  <a:pt x="1717103" y="2492108"/>
                </a:lnTo>
                <a:lnTo>
                  <a:pt x="1717319" y="2491613"/>
                </a:lnTo>
                <a:lnTo>
                  <a:pt x="1720469" y="2484755"/>
                </a:lnTo>
                <a:lnTo>
                  <a:pt x="1720088" y="2485644"/>
                </a:lnTo>
                <a:lnTo>
                  <a:pt x="1720596" y="2484755"/>
                </a:lnTo>
                <a:lnTo>
                  <a:pt x="1728470" y="2471293"/>
                </a:lnTo>
                <a:lnTo>
                  <a:pt x="1727962" y="2472182"/>
                </a:lnTo>
                <a:lnTo>
                  <a:pt x="1728622" y="2471293"/>
                </a:lnTo>
                <a:lnTo>
                  <a:pt x="1750263" y="2445512"/>
                </a:lnTo>
                <a:lnTo>
                  <a:pt x="1763077" y="2434082"/>
                </a:lnTo>
                <a:lnTo>
                  <a:pt x="1763458" y="2433739"/>
                </a:lnTo>
                <a:lnTo>
                  <a:pt x="1763674" y="2433574"/>
                </a:lnTo>
                <a:lnTo>
                  <a:pt x="1778635" y="2422144"/>
                </a:lnTo>
                <a:lnTo>
                  <a:pt x="1778000" y="2422652"/>
                </a:lnTo>
                <a:lnTo>
                  <a:pt x="1778787" y="2422144"/>
                </a:lnTo>
                <a:lnTo>
                  <a:pt x="1812061" y="2402586"/>
                </a:lnTo>
                <a:lnTo>
                  <a:pt x="1812544" y="2402332"/>
                </a:lnTo>
                <a:lnTo>
                  <a:pt x="1811909" y="2402586"/>
                </a:lnTo>
                <a:lnTo>
                  <a:pt x="1830501" y="2394331"/>
                </a:lnTo>
                <a:lnTo>
                  <a:pt x="1830806" y="2394204"/>
                </a:lnTo>
                <a:lnTo>
                  <a:pt x="1830451" y="2394331"/>
                </a:lnTo>
                <a:lnTo>
                  <a:pt x="1831086" y="2394077"/>
                </a:lnTo>
                <a:lnTo>
                  <a:pt x="1830806" y="2394204"/>
                </a:lnTo>
                <a:lnTo>
                  <a:pt x="1831136" y="2394077"/>
                </a:lnTo>
                <a:lnTo>
                  <a:pt x="1849475" y="2387346"/>
                </a:lnTo>
                <a:lnTo>
                  <a:pt x="1849780" y="2387244"/>
                </a:lnTo>
                <a:lnTo>
                  <a:pt x="1851050" y="2386965"/>
                </a:lnTo>
                <a:lnTo>
                  <a:pt x="1858619" y="2385377"/>
                </a:lnTo>
                <a:lnTo>
                  <a:pt x="1862709" y="2412873"/>
                </a:lnTo>
                <a:lnTo>
                  <a:pt x="1932559" y="2364105"/>
                </a:lnTo>
                <a:close/>
              </a:path>
              <a:path w="3943985" h="2696845">
                <a:moveTo>
                  <a:pt x="3891407" y="189611"/>
                </a:moveTo>
                <a:lnTo>
                  <a:pt x="3891381" y="189865"/>
                </a:lnTo>
                <a:lnTo>
                  <a:pt x="3891407" y="189611"/>
                </a:lnTo>
                <a:close/>
              </a:path>
              <a:path w="3943985" h="2696845">
                <a:moveTo>
                  <a:pt x="3943731" y="76708"/>
                </a:moveTo>
                <a:lnTo>
                  <a:pt x="3937254" y="63373"/>
                </a:lnTo>
                <a:lnTo>
                  <a:pt x="3906520" y="0"/>
                </a:lnTo>
                <a:lnTo>
                  <a:pt x="3867531" y="75692"/>
                </a:lnTo>
                <a:lnTo>
                  <a:pt x="3895979" y="76073"/>
                </a:lnTo>
                <a:lnTo>
                  <a:pt x="3895572" y="95758"/>
                </a:lnTo>
                <a:lnTo>
                  <a:pt x="3893947" y="142621"/>
                </a:lnTo>
                <a:lnTo>
                  <a:pt x="3893934" y="142748"/>
                </a:lnTo>
                <a:lnTo>
                  <a:pt x="3891407" y="189865"/>
                </a:lnTo>
                <a:lnTo>
                  <a:pt x="3891318" y="190881"/>
                </a:lnTo>
                <a:lnTo>
                  <a:pt x="3888359" y="236474"/>
                </a:lnTo>
                <a:lnTo>
                  <a:pt x="3888346" y="236601"/>
                </a:lnTo>
                <a:lnTo>
                  <a:pt x="3884549" y="282956"/>
                </a:lnTo>
                <a:lnTo>
                  <a:pt x="3884676" y="282702"/>
                </a:lnTo>
                <a:lnTo>
                  <a:pt x="3880231" y="328422"/>
                </a:lnTo>
                <a:lnTo>
                  <a:pt x="3880205" y="328549"/>
                </a:lnTo>
                <a:lnTo>
                  <a:pt x="3875405" y="373634"/>
                </a:lnTo>
                <a:lnTo>
                  <a:pt x="3875405" y="373507"/>
                </a:lnTo>
                <a:lnTo>
                  <a:pt x="3875379" y="373634"/>
                </a:lnTo>
                <a:lnTo>
                  <a:pt x="3869944" y="417957"/>
                </a:lnTo>
                <a:lnTo>
                  <a:pt x="3869944" y="417830"/>
                </a:lnTo>
                <a:lnTo>
                  <a:pt x="3869918" y="417957"/>
                </a:lnTo>
                <a:lnTo>
                  <a:pt x="3863848" y="461391"/>
                </a:lnTo>
                <a:lnTo>
                  <a:pt x="3863975" y="461264"/>
                </a:lnTo>
                <a:lnTo>
                  <a:pt x="3857371" y="503936"/>
                </a:lnTo>
                <a:lnTo>
                  <a:pt x="3857371" y="503809"/>
                </a:lnTo>
                <a:lnTo>
                  <a:pt x="3857345" y="503936"/>
                </a:lnTo>
                <a:lnTo>
                  <a:pt x="3850386" y="545465"/>
                </a:lnTo>
                <a:lnTo>
                  <a:pt x="3850386" y="545338"/>
                </a:lnTo>
                <a:lnTo>
                  <a:pt x="3850360" y="545465"/>
                </a:lnTo>
                <a:lnTo>
                  <a:pt x="3842893" y="585724"/>
                </a:lnTo>
                <a:lnTo>
                  <a:pt x="3842893" y="585597"/>
                </a:lnTo>
                <a:lnTo>
                  <a:pt x="3842855" y="585724"/>
                </a:lnTo>
                <a:lnTo>
                  <a:pt x="3834892" y="624967"/>
                </a:lnTo>
                <a:lnTo>
                  <a:pt x="3835019" y="624840"/>
                </a:lnTo>
                <a:lnTo>
                  <a:pt x="3826637" y="662813"/>
                </a:lnTo>
                <a:lnTo>
                  <a:pt x="3826637" y="662686"/>
                </a:lnTo>
                <a:lnTo>
                  <a:pt x="3826599" y="662813"/>
                </a:lnTo>
                <a:lnTo>
                  <a:pt x="3817874" y="699262"/>
                </a:lnTo>
                <a:lnTo>
                  <a:pt x="3817874" y="699008"/>
                </a:lnTo>
                <a:lnTo>
                  <a:pt x="3817797" y="699262"/>
                </a:lnTo>
                <a:lnTo>
                  <a:pt x="3808730" y="734060"/>
                </a:lnTo>
                <a:lnTo>
                  <a:pt x="3808857" y="733933"/>
                </a:lnTo>
                <a:lnTo>
                  <a:pt x="3799459" y="767461"/>
                </a:lnTo>
                <a:lnTo>
                  <a:pt x="3799459" y="767207"/>
                </a:lnTo>
                <a:lnTo>
                  <a:pt x="3799370" y="767461"/>
                </a:lnTo>
                <a:lnTo>
                  <a:pt x="3789680" y="798957"/>
                </a:lnTo>
                <a:lnTo>
                  <a:pt x="3789680" y="798830"/>
                </a:lnTo>
                <a:lnTo>
                  <a:pt x="3789629" y="798957"/>
                </a:lnTo>
                <a:lnTo>
                  <a:pt x="3779774" y="828548"/>
                </a:lnTo>
                <a:lnTo>
                  <a:pt x="3779621" y="828929"/>
                </a:lnTo>
                <a:lnTo>
                  <a:pt x="3769233" y="856742"/>
                </a:lnTo>
                <a:lnTo>
                  <a:pt x="3769360" y="856488"/>
                </a:lnTo>
                <a:lnTo>
                  <a:pt x="3758819" y="882777"/>
                </a:lnTo>
                <a:lnTo>
                  <a:pt x="3758946" y="882396"/>
                </a:lnTo>
                <a:lnTo>
                  <a:pt x="3758768" y="882777"/>
                </a:lnTo>
                <a:lnTo>
                  <a:pt x="3748024" y="906513"/>
                </a:lnTo>
                <a:lnTo>
                  <a:pt x="3737102" y="928243"/>
                </a:lnTo>
                <a:lnTo>
                  <a:pt x="3737229" y="927862"/>
                </a:lnTo>
                <a:lnTo>
                  <a:pt x="3737013" y="928243"/>
                </a:lnTo>
                <a:lnTo>
                  <a:pt x="3731641" y="938149"/>
                </a:lnTo>
                <a:lnTo>
                  <a:pt x="3731768" y="937768"/>
                </a:lnTo>
                <a:lnTo>
                  <a:pt x="3731539" y="938149"/>
                </a:lnTo>
                <a:lnTo>
                  <a:pt x="3726053" y="947420"/>
                </a:lnTo>
                <a:lnTo>
                  <a:pt x="3726180" y="947293"/>
                </a:lnTo>
                <a:lnTo>
                  <a:pt x="3720592" y="956183"/>
                </a:lnTo>
                <a:lnTo>
                  <a:pt x="3720846" y="955929"/>
                </a:lnTo>
                <a:lnTo>
                  <a:pt x="3715004" y="964311"/>
                </a:lnTo>
                <a:lnTo>
                  <a:pt x="3715131" y="964057"/>
                </a:lnTo>
                <a:lnTo>
                  <a:pt x="3714940" y="964311"/>
                </a:lnTo>
                <a:lnTo>
                  <a:pt x="3709416" y="971931"/>
                </a:lnTo>
                <a:lnTo>
                  <a:pt x="3709797" y="971550"/>
                </a:lnTo>
                <a:lnTo>
                  <a:pt x="3703955" y="978662"/>
                </a:lnTo>
                <a:lnTo>
                  <a:pt x="3704209" y="978281"/>
                </a:lnTo>
                <a:lnTo>
                  <a:pt x="3703866" y="978662"/>
                </a:lnTo>
                <a:lnTo>
                  <a:pt x="3698367" y="984885"/>
                </a:lnTo>
                <a:lnTo>
                  <a:pt x="3693287" y="990092"/>
                </a:lnTo>
                <a:lnTo>
                  <a:pt x="3692715" y="990600"/>
                </a:lnTo>
                <a:lnTo>
                  <a:pt x="3687318" y="995426"/>
                </a:lnTo>
                <a:lnTo>
                  <a:pt x="3687826" y="994918"/>
                </a:lnTo>
                <a:lnTo>
                  <a:pt x="3681984" y="999490"/>
                </a:lnTo>
                <a:lnTo>
                  <a:pt x="3682492" y="999236"/>
                </a:lnTo>
                <a:lnTo>
                  <a:pt x="3676739" y="1003033"/>
                </a:lnTo>
                <a:lnTo>
                  <a:pt x="3676472" y="1003173"/>
                </a:lnTo>
                <a:lnTo>
                  <a:pt x="3671468" y="1005890"/>
                </a:lnTo>
                <a:lnTo>
                  <a:pt x="3671252" y="1005967"/>
                </a:lnTo>
                <a:lnTo>
                  <a:pt x="3666896" y="1007732"/>
                </a:lnTo>
                <a:lnTo>
                  <a:pt x="3661930" y="1009319"/>
                </a:lnTo>
                <a:lnTo>
                  <a:pt x="3656558" y="1010348"/>
                </a:lnTo>
                <a:lnTo>
                  <a:pt x="3644900" y="1011047"/>
                </a:lnTo>
                <a:lnTo>
                  <a:pt x="3637788" y="1012317"/>
                </a:lnTo>
                <a:lnTo>
                  <a:pt x="3598037" y="1036066"/>
                </a:lnTo>
                <a:lnTo>
                  <a:pt x="3567557" y="1073785"/>
                </a:lnTo>
                <a:lnTo>
                  <a:pt x="3538855" y="1125601"/>
                </a:lnTo>
                <a:lnTo>
                  <a:pt x="3517011" y="1176655"/>
                </a:lnTo>
                <a:lnTo>
                  <a:pt x="3496310" y="1235456"/>
                </a:lnTo>
                <a:lnTo>
                  <a:pt x="3476879" y="1301242"/>
                </a:lnTo>
                <a:lnTo>
                  <a:pt x="3458972" y="1373251"/>
                </a:lnTo>
                <a:lnTo>
                  <a:pt x="3450590" y="1411351"/>
                </a:lnTo>
                <a:lnTo>
                  <a:pt x="3442462" y="1450848"/>
                </a:lnTo>
                <a:lnTo>
                  <a:pt x="3435096" y="1491488"/>
                </a:lnTo>
                <a:lnTo>
                  <a:pt x="3427984" y="1533271"/>
                </a:lnTo>
                <a:lnTo>
                  <a:pt x="3421380" y="1576070"/>
                </a:lnTo>
                <a:lnTo>
                  <a:pt x="3415411" y="1619758"/>
                </a:lnTo>
                <a:lnTo>
                  <a:pt x="3409823" y="1664335"/>
                </a:lnTo>
                <a:lnTo>
                  <a:pt x="3404870" y="1709674"/>
                </a:lnTo>
                <a:lnTo>
                  <a:pt x="3400425" y="1755521"/>
                </a:lnTo>
                <a:lnTo>
                  <a:pt x="3396742" y="1802130"/>
                </a:lnTo>
                <a:lnTo>
                  <a:pt x="3393567" y="1849120"/>
                </a:lnTo>
                <a:lnTo>
                  <a:pt x="3391116" y="1897380"/>
                </a:lnTo>
                <a:lnTo>
                  <a:pt x="3389223" y="1944763"/>
                </a:lnTo>
                <a:lnTo>
                  <a:pt x="3388220" y="1992249"/>
                </a:lnTo>
                <a:lnTo>
                  <a:pt x="3387852" y="2039747"/>
                </a:lnTo>
                <a:lnTo>
                  <a:pt x="3406902" y="2040001"/>
                </a:lnTo>
                <a:lnTo>
                  <a:pt x="3407283" y="1991868"/>
                </a:lnTo>
                <a:lnTo>
                  <a:pt x="3408299" y="1944712"/>
                </a:lnTo>
                <a:lnTo>
                  <a:pt x="3408311" y="1944116"/>
                </a:lnTo>
                <a:lnTo>
                  <a:pt x="3410077" y="1897380"/>
                </a:lnTo>
                <a:lnTo>
                  <a:pt x="3410077" y="1897253"/>
                </a:lnTo>
                <a:lnTo>
                  <a:pt x="3412617" y="1850136"/>
                </a:lnTo>
                <a:lnTo>
                  <a:pt x="3415792" y="1803400"/>
                </a:lnTo>
                <a:lnTo>
                  <a:pt x="3419475" y="1757172"/>
                </a:lnTo>
                <a:lnTo>
                  <a:pt x="3423780" y="1711579"/>
                </a:lnTo>
                <a:lnTo>
                  <a:pt x="3423805" y="1711452"/>
                </a:lnTo>
                <a:lnTo>
                  <a:pt x="3428720" y="1666621"/>
                </a:lnTo>
                <a:lnTo>
                  <a:pt x="3428758" y="1666494"/>
                </a:lnTo>
                <a:lnTo>
                  <a:pt x="3434181" y="1622298"/>
                </a:lnTo>
                <a:lnTo>
                  <a:pt x="3434219" y="1622171"/>
                </a:lnTo>
                <a:lnTo>
                  <a:pt x="3440277" y="1578864"/>
                </a:lnTo>
                <a:lnTo>
                  <a:pt x="3440303" y="1578737"/>
                </a:lnTo>
                <a:lnTo>
                  <a:pt x="3440176" y="1578864"/>
                </a:lnTo>
                <a:lnTo>
                  <a:pt x="3446754" y="1536319"/>
                </a:lnTo>
                <a:lnTo>
                  <a:pt x="3446792" y="1536192"/>
                </a:lnTo>
                <a:lnTo>
                  <a:pt x="3453739" y="1494917"/>
                </a:lnTo>
                <a:lnTo>
                  <a:pt x="3453777" y="1494790"/>
                </a:lnTo>
                <a:lnTo>
                  <a:pt x="3461232" y="1454531"/>
                </a:lnTo>
                <a:lnTo>
                  <a:pt x="3461258" y="1454404"/>
                </a:lnTo>
                <a:lnTo>
                  <a:pt x="3461131" y="1454531"/>
                </a:lnTo>
                <a:lnTo>
                  <a:pt x="3469068" y="1415415"/>
                </a:lnTo>
                <a:lnTo>
                  <a:pt x="3469132" y="1415275"/>
                </a:lnTo>
                <a:lnTo>
                  <a:pt x="3469132" y="1415415"/>
                </a:lnTo>
                <a:lnTo>
                  <a:pt x="3469182" y="1415161"/>
                </a:lnTo>
                <a:lnTo>
                  <a:pt x="3477476" y="1377569"/>
                </a:lnTo>
                <a:lnTo>
                  <a:pt x="3477539" y="1377442"/>
                </a:lnTo>
                <a:lnTo>
                  <a:pt x="3486213" y="1341247"/>
                </a:lnTo>
                <a:lnTo>
                  <a:pt x="3486277" y="1341120"/>
                </a:lnTo>
                <a:lnTo>
                  <a:pt x="3486277" y="1341247"/>
                </a:lnTo>
                <a:lnTo>
                  <a:pt x="3486340" y="1340993"/>
                </a:lnTo>
                <a:lnTo>
                  <a:pt x="3495217" y="1306322"/>
                </a:lnTo>
                <a:lnTo>
                  <a:pt x="3495294" y="1306068"/>
                </a:lnTo>
                <a:lnTo>
                  <a:pt x="3495167" y="1306322"/>
                </a:lnTo>
                <a:lnTo>
                  <a:pt x="3504654" y="1272921"/>
                </a:lnTo>
                <a:lnTo>
                  <a:pt x="3504730" y="1272794"/>
                </a:lnTo>
                <a:lnTo>
                  <a:pt x="3514471" y="1241171"/>
                </a:lnTo>
                <a:lnTo>
                  <a:pt x="3514471" y="1241425"/>
                </a:lnTo>
                <a:lnTo>
                  <a:pt x="3514547" y="1241171"/>
                </a:lnTo>
                <a:lnTo>
                  <a:pt x="3524415" y="1211580"/>
                </a:lnTo>
                <a:lnTo>
                  <a:pt x="3524504" y="1211326"/>
                </a:lnTo>
                <a:lnTo>
                  <a:pt x="3524377" y="1211580"/>
                </a:lnTo>
                <a:lnTo>
                  <a:pt x="3534791" y="1183386"/>
                </a:lnTo>
                <a:lnTo>
                  <a:pt x="3534664" y="1183767"/>
                </a:lnTo>
                <a:lnTo>
                  <a:pt x="3534816" y="1183386"/>
                </a:lnTo>
                <a:lnTo>
                  <a:pt x="3545217" y="1157859"/>
                </a:lnTo>
                <a:lnTo>
                  <a:pt x="3545332" y="1157605"/>
                </a:lnTo>
                <a:lnTo>
                  <a:pt x="3545205" y="1157859"/>
                </a:lnTo>
                <a:lnTo>
                  <a:pt x="3556000" y="1133983"/>
                </a:lnTo>
                <a:lnTo>
                  <a:pt x="3567049" y="1112012"/>
                </a:lnTo>
                <a:lnTo>
                  <a:pt x="3566922" y="1112393"/>
                </a:lnTo>
                <a:lnTo>
                  <a:pt x="3567125" y="1112012"/>
                </a:lnTo>
                <a:lnTo>
                  <a:pt x="3572510" y="1102106"/>
                </a:lnTo>
                <a:lnTo>
                  <a:pt x="3572383" y="1102360"/>
                </a:lnTo>
                <a:lnTo>
                  <a:pt x="3572522" y="1102106"/>
                </a:lnTo>
                <a:lnTo>
                  <a:pt x="3577971" y="1092708"/>
                </a:lnTo>
                <a:lnTo>
                  <a:pt x="3577844" y="1093089"/>
                </a:lnTo>
                <a:lnTo>
                  <a:pt x="3578085" y="1092708"/>
                </a:lnTo>
                <a:lnTo>
                  <a:pt x="3583394" y="1084326"/>
                </a:lnTo>
                <a:lnTo>
                  <a:pt x="3583559" y="1084072"/>
                </a:lnTo>
                <a:lnTo>
                  <a:pt x="3583305" y="1084326"/>
                </a:lnTo>
                <a:lnTo>
                  <a:pt x="3589147" y="1075944"/>
                </a:lnTo>
                <a:lnTo>
                  <a:pt x="3589020" y="1076198"/>
                </a:lnTo>
                <a:lnTo>
                  <a:pt x="3589197" y="1075944"/>
                </a:lnTo>
                <a:lnTo>
                  <a:pt x="3594735" y="1068324"/>
                </a:lnTo>
                <a:lnTo>
                  <a:pt x="3594481" y="1068705"/>
                </a:lnTo>
                <a:lnTo>
                  <a:pt x="3594773" y="1068324"/>
                </a:lnTo>
                <a:lnTo>
                  <a:pt x="3599992" y="1061720"/>
                </a:lnTo>
                <a:lnTo>
                  <a:pt x="3600196" y="1061466"/>
                </a:lnTo>
                <a:lnTo>
                  <a:pt x="3599942" y="1061720"/>
                </a:lnTo>
                <a:lnTo>
                  <a:pt x="3616833" y="1044829"/>
                </a:lnTo>
                <a:lnTo>
                  <a:pt x="3616325" y="1045210"/>
                </a:lnTo>
                <a:lnTo>
                  <a:pt x="3621659" y="1041019"/>
                </a:lnTo>
                <a:lnTo>
                  <a:pt x="3622408" y="1040511"/>
                </a:lnTo>
                <a:lnTo>
                  <a:pt x="3627501" y="1037082"/>
                </a:lnTo>
                <a:lnTo>
                  <a:pt x="3626866" y="1037590"/>
                </a:lnTo>
                <a:lnTo>
                  <a:pt x="3627755" y="1037082"/>
                </a:lnTo>
                <a:lnTo>
                  <a:pt x="3642868" y="1030605"/>
                </a:lnTo>
                <a:lnTo>
                  <a:pt x="3641725" y="1030986"/>
                </a:lnTo>
                <a:lnTo>
                  <a:pt x="3643706" y="1030605"/>
                </a:lnTo>
                <a:lnTo>
                  <a:pt x="3647021" y="1029970"/>
                </a:lnTo>
                <a:lnTo>
                  <a:pt x="3647198" y="1029944"/>
                </a:lnTo>
                <a:lnTo>
                  <a:pt x="3648659" y="1029843"/>
                </a:lnTo>
                <a:lnTo>
                  <a:pt x="3659251" y="1029208"/>
                </a:lnTo>
                <a:lnTo>
                  <a:pt x="3666236" y="1027811"/>
                </a:lnTo>
                <a:lnTo>
                  <a:pt x="3699103" y="1010412"/>
                </a:lnTo>
                <a:lnTo>
                  <a:pt x="3699268" y="1010285"/>
                </a:lnTo>
                <a:lnTo>
                  <a:pt x="3699764" y="1009904"/>
                </a:lnTo>
                <a:lnTo>
                  <a:pt x="3700195" y="1009523"/>
                </a:lnTo>
                <a:lnTo>
                  <a:pt x="3700475" y="1009269"/>
                </a:lnTo>
                <a:lnTo>
                  <a:pt x="3701923" y="1007999"/>
                </a:lnTo>
                <a:lnTo>
                  <a:pt x="3702354" y="1007618"/>
                </a:lnTo>
                <a:lnTo>
                  <a:pt x="3704653" y="1005586"/>
                </a:lnTo>
                <a:lnTo>
                  <a:pt x="3706241" y="1004189"/>
                </a:lnTo>
                <a:lnTo>
                  <a:pt x="3707663" y="1002665"/>
                </a:lnTo>
                <a:lnTo>
                  <a:pt x="3710902" y="999236"/>
                </a:lnTo>
                <a:lnTo>
                  <a:pt x="3712337" y="997712"/>
                </a:lnTo>
                <a:lnTo>
                  <a:pt x="3714407" y="995426"/>
                </a:lnTo>
                <a:lnTo>
                  <a:pt x="3718560" y="990854"/>
                </a:lnTo>
                <a:lnTo>
                  <a:pt x="3719169" y="990092"/>
                </a:lnTo>
                <a:lnTo>
                  <a:pt x="3723614" y="984631"/>
                </a:lnTo>
                <a:lnTo>
                  <a:pt x="3724656" y="983361"/>
                </a:lnTo>
                <a:lnTo>
                  <a:pt x="3730625" y="975233"/>
                </a:lnTo>
                <a:lnTo>
                  <a:pt x="3733127" y="971550"/>
                </a:lnTo>
                <a:lnTo>
                  <a:pt x="3736594" y="966470"/>
                </a:lnTo>
                <a:lnTo>
                  <a:pt x="3742436" y="957326"/>
                </a:lnTo>
                <a:lnTo>
                  <a:pt x="3743248" y="955929"/>
                </a:lnTo>
                <a:lnTo>
                  <a:pt x="3748341" y="947293"/>
                </a:lnTo>
                <a:lnTo>
                  <a:pt x="3753993" y="936879"/>
                </a:lnTo>
                <a:lnTo>
                  <a:pt x="3765296" y="914654"/>
                </a:lnTo>
                <a:lnTo>
                  <a:pt x="3769042" y="906272"/>
                </a:lnTo>
                <a:lnTo>
                  <a:pt x="3776345" y="890016"/>
                </a:lnTo>
                <a:lnTo>
                  <a:pt x="3787013" y="863600"/>
                </a:lnTo>
                <a:lnTo>
                  <a:pt x="3789680" y="856488"/>
                </a:lnTo>
                <a:lnTo>
                  <a:pt x="3797681" y="835152"/>
                </a:lnTo>
                <a:lnTo>
                  <a:pt x="3807841" y="804672"/>
                </a:lnTo>
                <a:lnTo>
                  <a:pt x="3817747" y="772668"/>
                </a:lnTo>
                <a:lnTo>
                  <a:pt x="3827145" y="739013"/>
                </a:lnTo>
                <a:lnTo>
                  <a:pt x="3828478" y="733933"/>
                </a:lnTo>
                <a:lnTo>
                  <a:pt x="3836416" y="703707"/>
                </a:lnTo>
                <a:lnTo>
                  <a:pt x="3845179" y="667004"/>
                </a:lnTo>
                <a:lnTo>
                  <a:pt x="3853561" y="628777"/>
                </a:lnTo>
                <a:lnTo>
                  <a:pt x="3854348" y="624840"/>
                </a:lnTo>
                <a:lnTo>
                  <a:pt x="3861562" y="589280"/>
                </a:lnTo>
                <a:lnTo>
                  <a:pt x="3869055" y="548640"/>
                </a:lnTo>
                <a:lnTo>
                  <a:pt x="3876167" y="506857"/>
                </a:lnTo>
                <a:lnTo>
                  <a:pt x="3882771" y="464058"/>
                </a:lnTo>
                <a:lnTo>
                  <a:pt x="3883152" y="461264"/>
                </a:lnTo>
                <a:lnTo>
                  <a:pt x="3888740" y="420370"/>
                </a:lnTo>
                <a:lnTo>
                  <a:pt x="3894328" y="375793"/>
                </a:lnTo>
                <a:lnTo>
                  <a:pt x="3899154" y="330454"/>
                </a:lnTo>
                <a:lnTo>
                  <a:pt x="3903599" y="284480"/>
                </a:lnTo>
                <a:lnTo>
                  <a:pt x="3903738" y="282702"/>
                </a:lnTo>
                <a:lnTo>
                  <a:pt x="3907282" y="237998"/>
                </a:lnTo>
                <a:lnTo>
                  <a:pt x="3910457" y="190881"/>
                </a:lnTo>
                <a:lnTo>
                  <a:pt x="3912997" y="143510"/>
                </a:lnTo>
                <a:lnTo>
                  <a:pt x="3914648" y="95250"/>
                </a:lnTo>
                <a:lnTo>
                  <a:pt x="3915029" y="76327"/>
                </a:lnTo>
                <a:lnTo>
                  <a:pt x="3943731" y="76708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967" y="8418321"/>
            <a:ext cx="657161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</a:pP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Выставленную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отметку </a:t>
            </a:r>
            <a:r>
              <a:rPr sz="1400" spc="70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изменить 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после </a:t>
            </a:r>
            <a:r>
              <a:rPr sz="1400" spc="40" dirty="0">
                <a:solidFill>
                  <a:srgbClr val="2B3977"/>
                </a:solidFill>
                <a:latin typeface="Arial Narrow"/>
                <a:cs typeface="Arial Narrow"/>
              </a:rPr>
              <a:t>доработки </a:t>
            </a:r>
            <a:r>
              <a:rPr sz="1400" spc="25" dirty="0">
                <a:solidFill>
                  <a:srgbClr val="2B3977"/>
                </a:solidFill>
                <a:latin typeface="Arial Narrow"/>
                <a:cs typeface="Arial Narrow"/>
              </a:rPr>
              <a:t>задания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учеником </a:t>
            </a:r>
            <a:r>
              <a:rPr sz="1400" spc="45" dirty="0">
                <a:solidFill>
                  <a:srgbClr val="2B3977"/>
                </a:solidFill>
                <a:latin typeface="Arial Narrow"/>
                <a:cs typeface="Arial Narrow"/>
              </a:rPr>
              <a:t>или 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исправления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допущенных </a:t>
            </a:r>
            <a:r>
              <a:rPr sz="1400" spc="60" dirty="0">
                <a:solidFill>
                  <a:srgbClr val="2B3977"/>
                </a:solidFill>
                <a:latin typeface="Arial Narrow"/>
                <a:cs typeface="Arial Narrow"/>
              </a:rPr>
              <a:t>ошибок.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Исправленная </a:t>
            </a:r>
            <a:r>
              <a:rPr sz="1400" spc="15" dirty="0">
                <a:solidFill>
                  <a:srgbClr val="2B3977"/>
                </a:solidFill>
                <a:latin typeface="Arial Narrow"/>
                <a:cs typeface="Arial Narrow"/>
              </a:rPr>
              <a:t>отметка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также </a:t>
            </a:r>
            <a:r>
              <a:rPr sz="1400" spc="20" dirty="0">
                <a:solidFill>
                  <a:srgbClr val="2B3977"/>
                </a:solidFill>
                <a:latin typeface="Arial Narrow"/>
                <a:cs typeface="Arial Narrow"/>
              </a:rPr>
              <a:t>автоматически  </a:t>
            </a:r>
            <a:r>
              <a:rPr sz="1400" spc="35" dirty="0">
                <a:solidFill>
                  <a:srgbClr val="2B3977"/>
                </a:solidFill>
                <a:latin typeface="Arial Narrow"/>
                <a:cs typeface="Arial Narrow"/>
              </a:rPr>
              <a:t>переносится </a:t>
            </a:r>
            <a:r>
              <a:rPr sz="14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400" spc="30" dirty="0">
                <a:solidFill>
                  <a:srgbClr val="2B3977"/>
                </a:solidFill>
                <a:latin typeface="Arial Narrow"/>
                <a:cs typeface="Arial Narrow"/>
              </a:rPr>
              <a:t>Электронный</a:t>
            </a:r>
            <a:r>
              <a:rPr sz="1400" spc="-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B3977"/>
                </a:solidFill>
                <a:latin typeface="Arial Narrow"/>
                <a:cs typeface="Arial Narrow"/>
              </a:rPr>
              <a:t>журнал.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26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606044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70" dirty="0">
                <a:solidFill>
                  <a:srgbClr val="2B3977"/>
                </a:solidFill>
                <a:latin typeface="Arial"/>
                <a:cs typeface="Arial"/>
              </a:rPr>
              <a:t>ЭЛЕКТРОННЫЙ</a:t>
            </a:r>
            <a:r>
              <a:rPr sz="2100" b="1" i="1" spc="9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ЖУРНАЛ</a:t>
            </a:r>
            <a:endParaRPr sz="2100">
              <a:latin typeface="Arial"/>
              <a:cs typeface="Arial"/>
            </a:endParaRPr>
          </a:p>
          <a:p>
            <a:pPr marL="33655" marR="5080">
              <a:lnSpc>
                <a:spcPct val="90000"/>
              </a:lnSpc>
              <a:spcBef>
                <a:spcPts val="1650"/>
              </a:spcBef>
            </a:pPr>
            <a:r>
              <a:rPr sz="1350" spc="15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350" spc="35" dirty="0">
                <a:solidFill>
                  <a:srgbClr val="2B3977"/>
                </a:solidFill>
                <a:latin typeface="Arial Narrow"/>
                <a:cs typeface="Arial Narrow"/>
              </a:rPr>
              <a:t>Электронном </a:t>
            </a:r>
            <a:r>
              <a:rPr sz="1350" spc="45" dirty="0">
                <a:solidFill>
                  <a:srgbClr val="2B3977"/>
                </a:solidFill>
                <a:latin typeface="Arial Narrow"/>
                <a:cs typeface="Arial Narrow"/>
              </a:rPr>
              <a:t>журнале </a:t>
            </a:r>
            <a:r>
              <a:rPr sz="1350" spc="25" dirty="0">
                <a:solidFill>
                  <a:srgbClr val="2B3977"/>
                </a:solidFill>
                <a:latin typeface="Arial Narrow"/>
                <a:cs typeface="Arial Narrow"/>
              </a:rPr>
              <a:t>отображаются </a:t>
            </a:r>
            <a:r>
              <a:rPr sz="1350" dirty="0">
                <a:solidFill>
                  <a:srgbClr val="2B3977"/>
                </a:solidFill>
                <a:latin typeface="Arial Narrow"/>
                <a:cs typeface="Arial Narrow"/>
              </a:rPr>
              <a:t>результаты </a:t>
            </a:r>
            <a:r>
              <a:rPr sz="1350" spc="20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 </a:t>
            </a:r>
            <a:r>
              <a:rPr sz="1350" spc="40" dirty="0">
                <a:solidFill>
                  <a:srgbClr val="2B3977"/>
                </a:solidFill>
                <a:latin typeface="Arial Narrow"/>
                <a:cs typeface="Arial Narrow"/>
              </a:rPr>
              <a:t>учащихся </a:t>
            </a:r>
            <a:r>
              <a:rPr sz="1350" spc="60" dirty="0">
                <a:solidFill>
                  <a:srgbClr val="2B3977"/>
                </a:solidFill>
                <a:latin typeface="Arial Narrow"/>
                <a:cs typeface="Arial Narrow"/>
              </a:rPr>
              <a:t>по  </a:t>
            </a:r>
            <a:r>
              <a:rPr sz="1350" spc="45" dirty="0">
                <a:solidFill>
                  <a:srgbClr val="2B3977"/>
                </a:solidFill>
                <a:latin typeface="Arial Narrow"/>
                <a:cs typeface="Arial Narrow"/>
              </a:rPr>
              <a:t>освоению содержания онлайн-курсов. </a:t>
            </a:r>
            <a:r>
              <a:rPr sz="1350" spc="30" dirty="0">
                <a:solidFill>
                  <a:srgbClr val="2B3977"/>
                </a:solidFill>
                <a:latin typeface="Arial Narrow"/>
                <a:cs typeface="Arial Narrow"/>
              </a:rPr>
              <a:t>Здесь </a:t>
            </a:r>
            <a:r>
              <a:rPr sz="1350" spc="75" dirty="0">
                <a:solidFill>
                  <a:srgbClr val="2B3977"/>
                </a:solidFill>
                <a:latin typeface="Arial Narrow"/>
                <a:cs typeface="Arial Narrow"/>
              </a:rPr>
              <a:t>можно </a:t>
            </a:r>
            <a:r>
              <a:rPr sz="1350" spc="20" dirty="0">
                <a:solidFill>
                  <a:srgbClr val="2B3977"/>
                </a:solidFill>
                <a:latin typeface="Arial Narrow"/>
                <a:cs typeface="Arial Narrow"/>
              </a:rPr>
              <a:t>просматривать </a:t>
            </a:r>
            <a:r>
              <a:rPr sz="1350" spc="25" dirty="0">
                <a:solidFill>
                  <a:srgbClr val="2B3977"/>
                </a:solidFill>
                <a:latin typeface="Arial Narrow"/>
                <a:cs typeface="Arial Narrow"/>
              </a:rPr>
              <a:t>предметы, </a:t>
            </a:r>
            <a:r>
              <a:rPr sz="1350" spc="50" dirty="0">
                <a:solidFill>
                  <a:srgbClr val="2B3977"/>
                </a:solidFill>
                <a:latin typeface="Arial Narrow"/>
                <a:cs typeface="Arial Narrow"/>
              </a:rPr>
              <a:t>курсы  </a:t>
            </a:r>
            <a:r>
              <a:rPr sz="1350" spc="60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350" spc="30" dirty="0">
                <a:solidFill>
                  <a:srgbClr val="2B3977"/>
                </a:solidFill>
                <a:latin typeface="Arial Narrow"/>
                <a:cs typeface="Arial Narrow"/>
              </a:rPr>
              <a:t>классы, </a:t>
            </a:r>
            <a:r>
              <a:rPr sz="1350" spc="55" dirty="0">
                <a:solidFill>
                  <a:srgbClr val="2B3977"/>
                </a:solidFill>
                <a:latin typeface="Arial Narrow"/>
                <a:cs typeface="Arial Narrow"/>
              </a:rPr>
              <a:t>с </a:t>
            </a:r>
            <a:r>
              <a:rPr sz="1350" spc="40" dirty="0">
                <a:solidFill>
                  <a:srgbClr val="2B3977"/>
                </a:solidFill>
                <a:latin typeface="Arial Narrow"/>
                <a:cs typeface="Arial Narrow"/>
              </a:rPr>
              <a:t>которыми </a:t>
            </a:r>
            <a:r>
              <a:rPr sz="1350" spc="5" dirty="0">
                <a:solidFill>
                  <a:srgbClr val="2B3977"/>
                </a:solidFill>
                <a:latin typeface="Arial Narrow"/>
                <a:cs typeface="Arial Narrow"/>
              </a:rPr>
              <a:t>работает</a:t>
            </a:r>
            <a:r>
              <a:rPr sz="1350" spc="-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350" spc="25" dirty="0">
                <a:solidFill>
                  <a:srgbClr val="2B3977"/>
                </a:solidFill>
                <a:latin typeface="Arial Narrow"/>
                <a:cs typeface="Arial Narrow"/>
              </a:rPr>
              <a:t>учитель.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2627" y="1466088"/>
            <a:ext cx="6164580" cy="8305800"/>
            <a:chOff x="452627" y="1466088"/>
            <a:chExt cx="6164580" cy="8305800"/>
          </a:xfrm>
        </p:grpSpPr>
        <p:sp>
          <p:nvSpPr>
            <p:cNvPr id="4" name="object 4"/>
            <p:cNvSpPr/>
            <p:nvPr/>
          </p:nvSpPr>
          <p:spPr>
            <a:xfrm>
              <a:off x="452627" y="1466088"/>
              <a:ext cx="6131052" cy="34366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0247" y="3464052"/>
              <a:ext cx="6123432" cy="1933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627" y="5321808"/>
              <a:ext cx="6131052" cy="34244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627" y="7441691"/>
              <a:ext cx="6164580" cy="2330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1314" y="2225167"/>
            <a:ext cx="299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</a:pPr>
            <a:r>
              <a:rPr lang="ru-RU" sz="1200" b="1" spc="10" dirty="0" smtClean="0">
                <a:solidFill>
                  <a:srgbClr val="9E2C17"/>
                </a:solidFill>
                <a:latin typeface="Tahoma"/>
                <a:cs typeface="Tahoma"/>
              </a:rPr>
              <a:t>1. </a:t>
            </a:r>
            <a:r>
              <a:rPr sz="1200" b="1" spc="-120" dirty="0" err="1" smtClean="0">
                <a:solidFill>
                  <a:srgbClr val="9E2C17"/>
                </a:solidFill>
                <a:latin typeface="Arial Black"/>
                <a:cs typeface="Arial Black"/>
              </a:rPr>
              <a:t>Нажмите</a:t>
            </a:r>
            <a:r>
              <a:rPr sz="1200" b="1" spc="-120" dirty="0" smtClean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9E2C17"/>
                </a:solidFill>
                <a:latin typeface="Arial Black"/>
                <a:cs typeface="Arial Black"/>
              </a:rPr>
              <a:t>на название </a:t>
            </a:r>
            <a:r>
              <a:rPr sz="1200" b="1" spc="-140" dirty="0">
                <a:solidFill>
                  <a:srgbClr val="9E2C17"/>
                </a:solidFill>
                <a:latin typeface="Arial Black"/>
                <a:cs typeface="Arial Black"/>
              </a:rPr>
              <a:t>класса, </a:t>
            </a:r>
            <a:r>
              <a:rPr sz="1200" b="1" spc="-100" dirty="0">
                <a:solidFill>
                  <a:srgbClr val="9E2C17"/>
                </a:solidFill>
                <a:latin typeface="Arial Black"/>
                <a:cs typeface="Arial Black"/>
              </a:rPr>
              <a:t>чтобы 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перейти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странице</a:t>
            </a:r>
            <a:r>
              <a:rPr sz="1200" spc="15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45" dirty="0">
                <a:solidFill>
                  <a:srgbClr val="9E2C17"/>
                </a:solidFill>
                <a:latin typeface="Arial Black"/>
                <a:cs typeface="Arial Black"/>
              </a:rPr>
              <a:t>класса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2658" y="4580382"/>
            <a:ext cx="2296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spc="10" dirty="0" smtClean="0">
                <a:solidFill>
                  <a:srgbClr val="9E2C17"/>
                </a:solidFill>
                <a:latin typeface="Tahoma"/>
                <a:cs typeface="Tahoma"/>
              </a:rPr>
              <a:t>2. </a:t>
            </a:r>
            <a:r>
              <a:rPr sz="1200" spc="-120" dirty="0" err="1" smtClean="0">
                <a:solidFill>
                  <a:srgbClr val="9E2C17"/>
                </a:solidFill>
                <a:latin typeface="Arial Black"/>
                <a:cs typeface="Arial Black"/>
              </a:rPr>
              <a:t>Нажмите</a:t>
            </a:r>
            <a:r>
              <a:rPr sz="1200" spc="-120" dirty="0" smtClean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на </a:t>
            </a:r>
            <a:r>
              <a:rPr sz="1200" spc="-130" dirty="0">
                <a:solidFill>
                  <a:srgbClr val="9E2C17"/>
                </a:solidFill>
                <a:latin typeface="Arial Black"/>
                <a:cs typeface="Arial Black"/>
              </a:rPr>
              <a:t>фамилию 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ученика,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чтобы перейти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его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странице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9880" y="2670682"/>
            <a:ext cx="340360" cy="1893570"/>
          </a:xfrm>
          <a:custGeom>
            <a:avLst/>
            <a:gdLst/>
            <a:ahLst/>
            <a:cxnLst/>
            <a:rect l="l" t="t" r="r" b="b"/>
            <a:pathLst>
              <a:path w="340360" h="1893570">
                <a:moveTo>
                  <a:pt x="292352" y="1817084"/>
                </a:moveTo>
                <a:lnTo>
                  <a:pt x="263779" y="1817370"/>
                </a:lnTo>
                <a:lnTo>
                  <a:pt x="302641" y="1893189"/>
                </a:lnTo>
                <a:lnTo>
                  <a:pt x="333539" y="1829816"/>
                </a:lnTo>
                <a:lnTo>
                  <a:pt x="292481" y="1829816"/>
                </a:lnTo>
                <a:lnTo>
                  <a:pt x="292352" y="1817084"/>
                </a:lnTo>
                <a:close/>
              </a:path>
              <a:path w="340360" h="1893570">
                <a:moveTo>
                  <a:pt x="311402" y="1816893"/>
                </a:moveTo>
                <a:lnTo>
                  <a:pt x="292352" y="1817084"/>
                </a:lnTo>
                <a:lnTo>
                  <a:pt x="292481" y="1829816"/>
                </a:lnTo>
                <a:lnTo>
                  <a:pt x="311531" y="1829689"/>
                </a:lnTo>
                <a:lnTo>
                  <a:pt x="311402" y="1816893"/>
                </a:lnTo>
                <a:close/>
              </a:path>
              <a:path w="340360" h="1893570">
                <a:moveTo>
                  <a:pt x="339979" y="1816608"/>
                </a:moveTo>
                <a:lnTo>
                  <a:pt x="311402" y="1816893"/>
                </a:lnTo>
                <a:lnTo>
                  <a:pt x="311531" y="1829689"/>
                </a:lnTo>
                <a:lnTo>
                  <a:pt x="292481" y="1829816"/>
                </a:lnTo>
                <a:lnTo>
                  <a:pt x="333539" y="1829816"/>
                </a:lnTo>
                <a:lnTo>
                  <a:pt x="339979" y="1816608"/>
                </a:lnTo>
                <a:close/>
              </a:path>
              <a:path w="340360" h="1893570">
                <a:moveTo>
                  <a:pt x="311279" y="1804670"/>
                </a:moveTo>
                <a:lnTo>
                  <a:pt x="292227" y="1804670"/>
                </a:lnTo>
                <a:lnTo>
                  <a:pt x="292352" y="1817084"/>
                </a:lnTo>
                <a:lnTo>
                  <a:pt x="311402" y="1816893"/>
                </a:lnTo>
                <a:lnTo>
                  <a:pt x="311279" y="1804670"/>
                </a:lnTo>
                <a:close/>
              </a:path>
              <a:path w="340360" h="1893570">
                <a:moveTo>
                  <a:pt x="308881" y="1717040"/>
                </a:moveTo>
                <a:lnTo>
                  <a:pt x="289814" y="1717040"/>
                </a:lnTo>
                <a:lnTo>
                  <a:pt x="292227" y="1804924"/>
                </a:lnTo>
                <a:lnTo>
                  <a:pt x="292227" y="1804670"/>
                </a:lnTo>
                <a:lnTo>
                  <a:pt x="311279" y="1804670"/>
                </a:lnTo>
                <a:lnTo>
                  <a:pt x="308881" y="1717040"/>
                </a:lnTo>
                <a:close/>
              </a:path>
              <a:path w="340360" h="1893570">
                <a:moveTo>
                  <a:pt x="304967" y="1630680"/>
                </a:moveTo>
                <a:lnTo>
                  <a:pt x="286004" y="1630680"/>
                </a:lnTo>
                <a:lnTo>
                  <a:pt x="289814" y="1717167"/>
                </a:lnTo>
                <a:lnTo>
                  <a:pt x="308881" y="1717040"/>
                </a:lnTo>
                <a:lnTo>
                  <a:pt x="304967" y="1630680"/>
                </a:lnTo>
                <a:close/>
              </a:path>
              <a:path w="340360" h="1893570">
                <a:moveTo>
                  <a:pt x="299677" y="1546352"/>
                </a:moveTo>
                <a:lnTo>
                  <a:pt x="280670" y="1546352"/>
                </a:lnTo>
                <a:lnTo>
                  <a:pt x="283337" y="1588262"/>
                </a:lnTo>
                <a:lnTo>
                  <a:pt x="286004" y="1630807"/>
                </a:lnTo>
                <a:lnTo>
                  <a:pt x="304967" y="1630680"/>
                </a:lnTo>
                <a:lnTo>
                  <a:pt x="302387" y="1587119"/>
                </a:lnTo>
                <a:lnTo>
                  <a:pt x="299677" y="1546352"/>
                </a:lnTo>
                <a:close/>
              </a:path>
              <a:path w="340360" h="1893570">
                <a:moveTo>
                  <a:pt x="296657" y="1505204"/>
                </a:moveTo>
                <a:lnTo>
                  <a:pt x="277495" y="1505204"/>
                </a:lnTo>
                <a:lnTo>
                  <a:pt x="280670" y="1546479"/>
                </a:lnTo>
                <a:lnTo>
                  <a:pt x="299677" y="1546352"/>
                </a:lnTo>
                <a:lnTo>
                  <a:pt x="296657" y="1505204"/>
                </a:lnTo>
                <a:close/>
              </a:path>
              <a:path w="340360" h="1893570">
                <a:moveTo>
                  <a:pt x="289349" y="1425321"/>
                </a:moveTo>
                <a:lnTo>
                  <a:pt x="270256" y="1425321"/>
                </a:lnTo>
                <a:lnTo>
                  <a:pt x="273939" y="1464945"/>
                </a:lnTo>
                <a:lnTo>
                  <a:pt x="277495" y="1505331"/>
                </a:lnTo>
                <a:lnTo>
                  <a:pt x="296657" y="1505204"/>
                </a:lnTo>
                <a:lnTo>
                  <a:pt x="296545" y="1503680"/>
                </a:lnTo>
                <a:lnTo>
                  <a:pt x="292989" y="1463294"/>
                </a:lnTo>
                <a:lnTo>
                  <a:pt x="289349" y="1425321"/>
                </a:lnTo>
                <a:close/>
              </a:path>
              <a:path w="340360" h="1893570">
                <a:moveTo>
                  <a:pt x="285328" y="1386840"/>
                </a:moveTo>
                <a:lnTo>
                  <a:pt x="266192" y="1386840"/>
                </a:lnTo>
                <a:lnTo>
                  <a:pt x="270256" y="1425448"/>
                </a:lnTo>
                <a:lnTo>
                  <a:pt x="289349" y="1425321"/>
                </a:lnTo>
                <a:lnTo>
                  <a:pt x="289179" y="1423543"/>
                </a:lnTo>
                <a:lnTo>
                  <a:pt x="285328" y="1386840"/>
                </a:lnTo>
                <a:close/>
              </a:path>
              <a:path w="340360" h="1893570">
                <a:moveTo>
                  <a:pt x="281044" y="1349375"/>
                </a:moveTo>
                <a:lnTo>
                  <a:pt x="261874" y="1349375"/>
                </a:lnTo>
                <a:lnTo>
                  <a:pt x="266192" y="1386967"/>
                </a:lnTo>
                <a:lnTo>
                  <a:pt x="285328" y="1386840"/>
                </a:lnTo>
                <a:lnTo>
                  <a:pt x="285115" y="1384808"/>
                </a:lnTo>
                <a:lnTo>
                  <a:pt x="281044" y="1349375"/>
                </a:lnTo>
                <a:close/>
              </a:path>
              <a:path w="340360" h="1893570">
                <a:moveTo>
                  <a:pt x="271879" y="1277874"/>
                </a:moveTo>
                <a:lnTo>
                  <a:pt x="252603" y="1277874"/>
                </a:lnTo>
                <a:lnTo>
                  <a:pt x="257302" y="1313053"/>
                </a:lnTo>
                <a:lnTo>
                  <a:pt x="261874" y="1349502"/>
                </a:lnTo>
                <a:lnTo>
                  <a:pt x="281044" y="1349375"/>
                </a:lnTo>
                <a:lnTo>
                  <a:pt x="280797" y="1347216"/>
                </a:lnTo>
                <a:lnTo>
                  <a:pt x="276225" y="1310640"/>
                </a:lnTo>
                <a:lnTo>
                  <a:pt x="271879" y="1277874"/>
                </a:lnTo>
                <a:close/>
              </a:path>
              <a:path w="340360" h="1893570">
                <a:moveTo>
                  <a:pt x="266880" y="1243965"/>
                </a:moveTo>
                <a:lnTo>
                  <a:pt x="247523" y="1243965"/>
                </a:lnTo>
                <a:lnTo>
                  <a:pt x="252603" y="1278001"/>
                </a:lnTo>
                <a:lnTo>
                  <a:pt x="271879" y="1277874"/>
                </a:lnTo>
                <a:lnTo>
                  <a:pt x="271526" y="1275207"/>
                </a:lnTo>
                <a:lnTo>
                  <a:pt x="266880" y="1243965"/>
                </a:lnTo>
                <a:close/>
              </a:path>
              <a:path w="340360" h="1893570">
                <a:moveTo>
                  <a:pt x="256217" y="1180592"/>
                </a:moveTo>
                <a:lnTo>
                  <a:pt x="236855" y="1180592"/>
                </a:lnTo>
                <a:lnTo>
                  <a:pt x="242316" y="1211580"/>
                </a:lnTo>
                <a:lnTo>
                  <a:pt x="247523" y="1244092"/>
                </a:lnTo>
                <a:lnTo>
                  <a:pt x="266880" y="1243965"/>
                </a:lnTo>
                <a:lnTo>
                  <a:pt x="266446" y="1241044"/>
                </a:lnTo>
                <a:lnTo>
                  <a:pt x="260985" y="1208405"/>
                </a:lnTo>
                <a:lnTo>
                  <a:pt x="256217" y="1180592"/>
                </a:lnTo>
                <a:close/>
              </a:path>
              <a:path w="340360" h="1893570">
                <a:moveTo>
                  <a:pt x="250644" y="1151255"/>
                </a:moveTo>
                <a:lnTo>
                  <a:pt x="231267" y="1151255"/>
                </a:lnTo>
                <a:lnTo>
                  <a:pt x="236855" y="1180719"/>
                </a:lnTo>
                <a:lnTo>
                  <a:pt x="256217" y="1180592"/>
                </a:lnTo>
                <a:lnTo>
                  <a:pt x="255651" y="1177290"/>
                </a:lnTo>
                <a:lnTo>
                  <a:pt x="250644" y="1151255"/>
                </a:lnTo>
                <a:close/>
              </a:path>
              <a:path w="340360" h="1893570">
                <a:moveTo>
                  <a:pt x="233064" y="1073277"/>
                </a:moveTo>
                <a:lnTo>
                  <a:pt x="213487" y="1073277"/>
                </a:lnTo>
                <a:lnTo>
                  <a:pt x="219583" y="1097661"/>
                </a:lnTo>
                <a:lnTo>
                  <a:pt x="225552" y="1123696"/>
                </a:lnTo>
                <a:lnTo>
                  <a:pt x="231267" y="1151382"/>
                </a:lnTo>
                <a:lnTo>
                  <a:pt x="250644" y="1151255"/>
                </a:lnTo>
                <a:lnTo>
                  <a:pt x="249936" y="1147572"/>
                </a:lnTo>
                <a:lnTo>
                  <a:pt x="244094" y="1119505"/>
                </a:lnTo>
                <a:lnTo>
                  <a:pt x="237998" y="1093216"/>
                </a:lnTo>
                <a:lnTo>
                  <a:pt x="233064" y="1073277"/>
                </a:lnTo>
                <a:close/>
              </a:path>
              <a:path w="340360" h="1893570">
                <a:moveTo>
                  <a:pt x="225425" y="1123442"/>
                </a:moveTo>
                <a:lnTo>
                  <a:pt x="225478" y="1123696"/>
                </a:lnTo>
                <a:lnTo>
                  <a:pt x="225425" y="1123442"/>
                </a:lnTo>
                <a:close/>
              </a:path>
              <a:path w="340360" h="1893570">
                <a:moveTo>
                  <a:pt x="219456" y="1097534"/>
                </a:moveTo>
                <a:lnTo>
                  <a:pt x="219485" y="1097661"/>
                </a:lnTo>
                <a:lnTo>
                  <a:pt x="219456" y="1097534"/>
                </a:lnTo>
                <a:close/>
              </a:path>
              <a:path w="340360" h="1893570">
                <a:moveTo>
                  <a:pt x="227014" y="1051179"/>
                </a:moveTo>
                <a:lnTo>
                  <a:pt x="207264" y="1051179"/>
                </a:lnTo>
                <a:lnTo>
                  <a:pt x="213487" y="1073658"/>
                </a:lnTo>
                <a:lnTo>
                  <a:pt x="213487" y="1073277"/>
                </a:lnTo>
                <a:lnTo>
                  <a:pt x="233064" y="1073277"/>
                </a:lnTo>
                <a:lnTo>
                  <a:pt x="231902" y="1068578"/>
                </a:lnTo>
                <a:lnTo>
                  <a:pt x="227014" y="1051179"/>
                </a:lnTo>
                <a:close/>
              </a:path>
              <a:path w="340360" h="1893570">
                <a:moveTo>
                  <a:pt x="220891" y="1030986"/>
                </a:moveTo>
                <a:lnTo>
                  <a:pt x="200914" y="1030986"/>
                </a:lnTo>
                <a:lnTo>
                  <a:pt x="201041" y="1031367"/>
                </a:lnTo>
                <a:lnTo>
                  <a:pt x="207264" y="1051433"/>
                </a:lnTo>
                <a:lnTo>
                  <a:pt x="207264" y="1051179"/>
                </a:lnTo>
                <a:lnTo>
                  <a:pt x="227014" y="1051179"/>
                </a:lnTo>
                <a:lnTo>
                  <a:pt x="225552" y="1045972"/>
                </a:lnTo>
                <a:lnTo>
                  <a:pt x="220891" y="1030986"/>
                </a:lnTo>
                <a:close/>
              </a:path>
              <a:path w="340360" h="1893570">
                <a:moveTo>
                  <a:pt x="200966" y="1031156"/>
                </a:moveTo>
                <a:lnTo>
                  <a:pt x="201032" y="1031367"/>
                </a:lnTo>
                <a:lnTo>
                  <a:pt x="200966" y="1031156"/>
                </a:lnTo>
                <a:close/>
              </a:path>
              <a:path w="340360" h="1893570">
                <a:moveTo>
                  <a:pt x="214791" y="1012952"/>
                </a:moveTo>
                <a:lnTo>
                  <a:pt x="194564" y="1012952"/>
                </a:lnTo>
                <a:lnTo>
                  <a:pt x="200966" y="1031156"/>
                </a:lnTo>
                <a:lnTo>
                  <a:pt x="200914" y="1030986"/>
                </a:lnTo>
                <a:lnTo>
                  <a:pt x="220891" y="1030986"/>
                </a:lnTo>
                <a:lnTo>
                  <a:pt x="219075" y="1025144"/>
                </a:lnTo>
                <a:lnTo>
                  <a:pt x="214791" y="1012952"/>
                </a:lnTo>
                <a:close/>
              </a:path>
              <a:path w="340360" h="1893570">
                <a:moveTo>
                  <a:pt x="208743" y="997204"/>
                </a:moveTo>
                <a:lnTo>
                  <a:pt x="188214" y="997204"/>
                </a:lnTo>
                <a:lnTo>
                  <a:pt x="194691" y="1013333"/>
                </a:lnTo>
                <a:lnTo>
                  <a:pt x="194564" y="1012952"/>
                </a:lnTo>
                <a:lnTo>
                  <a:pt x="214791" y="1012952"/>
                </a:lnTo>
                <a:lnTo>
                  <a:pt x="212471" y="1006348"/>
                </a:lnTo>
                <a:lnTo>
                  <a:pt x="208743" y="997204"/>
                </a:lnTo>
                <a:close/>
              </a:path>
              <a:path w="340360" h="1893570">
                <a:moveTo>
                  <a:pt x="205947" y="990346"/>
                </a:moveTo>
                <a:lnTo>
                  <a:pt x="185039" y="990346"/>
                </a:lnTo>
                <a:lnTo>
                  <a:pt x="185166" y="990600"/>
                </a:lnTo>
                <a:lnTo>
                  <a:pt x="188341" y="997585"/>
                </a:lnTo>
                <a:lnTo>
                  <a:pt x="188214" y="997204"/>
                </a:lnTo>
                <a:lnTo>
                  <a:pt x="208743" y="997204"/>
                </a:lnTo>
                <a:lnTo>
                  <a:pt x="205947" y="990346"/>
                </a:lnTo>
                <a:close/>
              </a:path>
              <a:path w="340360" h="1893570">
                <a:moveTo>
                  <a:pt x="185074" y="990423"/>
                </a:moveTo>
                <a:lnTo>
                  <a:pt x="185154" y="990600"/>
                </a:lnTo>
                <a:lnTo>
                  <a:pt x="185074" y="990423"/>
                </a:lnTo>
                <a:close/>
              </a:path>
              <a:path w="340360" h="1893570">
                <a:moveTo>
                  <a:pt x="200251" y="978281"/>
                </a:moveTo>
                <a:lnTo>
                  <a:pt x="178562" y="978281"/>
                </a:lnTo>
                <a:lnTo>
                  <a:pt x="181991" y="984377"/>
                </a:lnTo>
                <a:lnTo>
                  <a:pt x="185074" y="990423"/>
                </a:lnTo>
                <a:lnTo>
                  <a:pt x="205947" y="990346"/>
                </a:lnTo>
                <a:lnTo>
                  <a:pt x="205740" y="989838"/>
                </a:lnTo>
                <a:lnTo>
                  <a:pt x="202184" y="982218"/>
                </a:lnTo>
                <a:lnTo>
                  <a:pt x="200251" y="978281"/>
                </a:lnTo>
                <a:close/>
              </a:path>
              <a:path w="340360" h="1893570">
                <a:moveTo>
                  <a:pt x="181737" y="983996"/>
                </a:moveTo>
                <a:lnTo>
                  <a:pt x="181934" y="984377"/>
                </a:lnTo>
                <a:lnTo>
                  <a:pt x="181737" y="983996"/>
                </a:lnTo>
                <a:close/>
              </a:path>
              <a:path w="340360" h="1893570">
                <a:moveTo>
                  <a:pt x="197455" y="972947"/>
                </a:moveTo>
                <a:lnTo>
                  <a:pt x="175387" y="972947"/>
                </a:lnTo>
                <a:lnTo>
                  <a:pt x="175768" y="973582"/>
                </a:lnTo>
                <a:lnTo>
                  <a:pt x="178689" y="978535"/>
                </a:lnTo>
                <a:lnTo>
                  <a:pt x="178562" y="978281"/>
                </a:lnTo>
                <a:lnTo>
                  <a:pt x="200251" y="978281"/>
                </a:lnTo>
                <a:lnTo>
                  <a:pt x="198755" y="975233"/>
                </a:lnTo>
                <a:lnTo>
                  <a:pt x="197455" y="972947"/>
                </a:lnTo>
                <a:close/>
              </a:path>
              <a:path w="340360" h="1893570">
                <a:moveTo>
                  <a:pt x="175728" y="973525"/>
                </a:moveTo>
                <a:close/>
              </a:path>
              <a:path w="340360" h="1893570">
                <a:moveTo>
                  <a:pt x="194996" y="968629"/>
                </a:moveTo>
                <a:lnTo>
                  <a:pt x="172339" y="968629"/>
                </a:lnTo>
                <a:lnTo>
                  <a:pt x="175728" y="973525"/>
                </a:lnTo>
                <a:lnTo>
                  <a:pt x="175387" y="972947"/>
                </a:lnTo>
                <a:lnTo>
                  <a:pt x="197455" y="972947"/>
                </a:lnTo>
                <a:lnTo>
                  <a:pt x="194996" y="968629"/>
                </a:lnTo>
                <a:close/>
              </a:path>
              <a:path w="340360" h="1893570">
                <a:moveTo>
                  <a:pt x="169291" y="964819"/>
                </a:moveTo>
                <a:lnTo>
                  <a:pt x="172593" y="969010"/>
                </a:lnTo>
                <a:lnTo>
                  <a:pt x="172339" y="968629"/>
                </a:lnTo>
                <a:lnTo>
                  <a:pt x="194996" y="968629"/>
                </a:lnTo>
                <a:lnTo>
                  <a:pt x="193104" y="965454"/>
                </a:lnTo>
                <a:lnTo>
                  <a:pt x="169926" y="965454"/>
                </a:lnTo>
                <a:lnTo>
                  <a:pt x="169291" y="964819"/>
                </a:lnTo>
                <a:close/>
              </a:path>
              <a:path w="340360" h="1893570">
                <a:moveTo>
                  <a:pt x="190887" y="961898"/>
                </a:moveTo>
                <a:lnTo>
                  <a:pt x="166497" y="961898"/>
                </a:lnTo>
                <a:lnTo>
                  <a:pt x="167005" y="962406"/>
                </a:lnTo>
                <a:lnTo>
                  <a:pt x="169926" y="965454"/>
                </a:lnTo>
                <a:lnTo>
                  <a:pt x="193104" y="965454"/>
                </a:lnTo>
                <a:lnTo>
                  <a:pt x="191516" y="962787"/>
                </a:lnTo>
                <a:lnTo>
                  <a:pt x="190887" y="961898"/>
                </a:lnTo>
                <a:close/>
              </a:path>
              <a:path w="340360" h="1893570">
                <a:moveTo>
                  <a:pt x="166878" y="962293"/>
                </a:moveTo>
                <a:close/>
              </a:path>
              <a:path w="340360" h="1893570">
                <a:moveTo>
                  <a:pt x="189090" y="959358"/>
                </a:moveTo>
                <a:lnTo>
                  <a:pt x="163576" y="959358"/>
                </a:lnTo>
                <a:lnTo>
                  <a:pt x="164465" y="960120"/>
                </a:lnTo>
                <a:lnTo>
                  <a:pt x="166878" y="962293"/>
                </a:lnTo>
                <a:lnTo>
                  <a:pt x="166497" y="961898"/>
                </a:lnTo>
                <a:lnTo>
                  <a:pt x="190887" y="961898"/>
                </a:lnTo>
                <a:lnTo>
                  <a:pt x="189090" y="959358"/>
                </a:lnTo>
                <a:close/>
              </a:path>
              <a:path w="340360" h="1893570">
                <a:moveTo>
                  <a:pt x="164312" y="960012"/>
                </a:moveTo>
                <a:lnTo>
                  <a:pt x="164465" y="960120"/>
                </a:lnTo>
                <a:lnTo>
                  <a:pt x="164312" y="960012"/>
                </a:lnTo>
                <a:close/>
              </a:path>
              <a:path w="340360" h="1893570">
                <a:moveTo>
                  <a:pt x="163576" y="959358"/>
                </a:moveTo>
                <a:lnTo>
                  <a:pt x="164312" y="960012"/>
                </a:lnTo>
                <a:lnTo>
                  <a:pt x="164465" y="960120"/>
                </a:lnTo>
                <a:lnTo>
                  <a:pt x="163576" y="959358"/>
                </a:lnTo>
                <a:close/>
              </a:path>
              <a:path w="340360" h="1893570">
                <a:moveTo>
                  <a:pt x="161417" y="957975"/>
                </a:moveTo>
                <a:lnTo>
                  <a:pt x="164312" y="960012"/>
                </a:lnTo>
                <a:lnTo>
                  <a:pt x="163576" y="959358"/>
                </a:lnTo>
                <a:lnTo>
                  <a:pt x="189090" y="959358"/>
                </a:lnTo>
                <a:lnTo>
                  <a:pt x="188371" y="958342"/>
                </a:lnTo>
                <a:lnTo>
                  <a:pt x="162179" y="958342"/>
                </a:lnTo>
                <a:lnTo>
                  <a:pt x="161417" y="957975"/>
                </a:lnTo>
                <a:close/>
              </a:path>
              <a:path w="340360" h="1893570">
                <a:moveTo>
                  <a:pt x="161036" y="957707"/>
                </a:moveTo>
                <a:lnTo>
                  <a:pt x="161417" y="957975"/>
                </a:lnTo>
                <a:lnTo>
                  <a:pt x="162179" y="958342"/>
                </a:lnTo>
                <a:lnTo>
                  <a:pt x="161036" y="957707"/>
                </a:lnTo>
                <a:close/>
              </a:path>
              <a:path w="340360" h="1893570">
                <a:moveTo>
                  <a:pt x="187922" y="957707"/>
                </a:moveTo>
                <a:lnTo>
                  <a:pt x="161036" y="957707"/>
                </a:lnTo>
                <a:lnTo>
                  <a:pt x="162179" y="958342"/>
                </a:lnTo>
                <a:lnTo>
                  <a:pt x="188371" y="958342"/>
                </a:lnTo>
                <a:lnTo>
                  <a:pt x="187922" y="957707"/>
                </a:lnTo>
                <a:close/>
              </a:path>
              <a:path w="340360" h="1893570">
                <a:moveTo>
                  <a:pt x="159533" y="957068"/>
                </a:moveTo>
                <a:lnTo>
                  <a:pt x="161417" y="957975"/>
                </a:lnTo>
                <a:lnTo>
                  <a:pt x="161036" y="957707"/>
                </a:lnTo>
                <a:lnTo>
                  <a:pt x="187922" y="957707"/>
                </a:lnTo>
                <a:lnTo>
                  <a:pt x="187632" y="957326"/>
                </a:lnTo>
                <a:lnTo>
                  <a:pt x="160528" y="957326"/>
                </a:lnTo>
                <a:lnTo>
                  <a:pt x="159533" y="957068"/>
                </a:lnTo>
                <a:close/>
              </a:path>
              <a:path w="340360" h="1893570">
                <a:moveTo>
                  <a:pt x="158750" y="956691"/>
                </a:moveTo>
                <a:lnTo>
                  <a:pt x="159533" y="957068"/>
                </a:lnTo>
                <a:lnTo>
                  <a:pt x="160528" y="957326"/>
                </a:lnTo>
                <a:lnTo>
                  <a:pt x="158750" y="956691"/>
                </a:lnTo>
                <a:close/>
              </a:path>
              <a:path w="340360" h="1893570">
                <a:moveTo>
                  <a:pt x="186930" y="956437"/>
                </a:moveTo>
                <a:lnTo>
                  <a:pt x="157099" y="956437"/>
                </a:lnTo>
                <a:lnTo>
                  <a:pt x="158623" y="956691"/>
                </a:lnTo>
                <a:lnTo>
                  <a:pt x="160528" y="957326"/>
                </a:lnTo>
                <a:lnTo>
                  <a:pt x="187632" y="957326"/>
                </a:lnTo>
                <a:lnTo>
                  <a:pt x="186930" y="956437"/>
                </a:lnTo>
                <a:close/>
              </a:path>
              <a:path w="340360" h="1893570">
                <a:moveTo>
                  <a:pt x="157670" y="956585"/>
                </a:moveTo>
                <a:lnTo>
                  <a:pt x="159533" y="957068"/>
                </a:lnTo>
                <a:lnTo>
                  <a:pt x="158750" y="956691"/>
                </a:lnTo>
                <a:lnTo>
                  <a:pt x="157670" y="956585"/>
                </a:lnTo>
                <a:close/>
              </a:path>
              <a:path w="340360" h="1893570">
                <a:moveTo>
                  <a:pt x="157099" y="956437"/>
                </a:moveTo>
                <a:lnTo>
                  <a:pt x="157670" y="956585"/>
                </a:lnTo>
                <a:lnTo>
                  <a:pt x="158623" y="956691"/>
                </a:lnTo>
                <a:lnTo>
                  <a:pt x="157099" y="956437"/>
                </a:lnTo>
                <a:close/>
              </a:path>
              <a:path w="340360" h="1893570">
                <a:moveTo>
                  <a:pt x="19050" y="0"/>
                </a:moveTo>
                <a:lnTo>
                  <a:pt x="0" y="253"/>
                </a:lnTo>
                <a:lnTo>
                  <a:pt x="889" y="89026"/>
                </a:lnTo>
                <a:lnTo>
                  <a:pt x="3302" y="177038"/>
                </a:lnTo>
                <a:lnTo>
                  <a:pt x="7239" y="263778"/>
                </a:lnTo>
                <a:lnTo>
                  <a:pt x="9779" y="306324"/>
                </a:lnTo>
                <a:lnTo>
                  <a:pt x="12573" y="348488"/>
                </a:lnTo>
                <a:lnTo>
                  <a:pt x="15875" y="389763"/>
                </a:lnTo>
                <a:lnTo>
                  <a:pt x="19304" y="430275"/>
                </a:lnTo>
                <a:lnTo>
                  <a:pt x="23114" y="470026"/>
                </a:lnTo>
                <a:lnTo>
                  <a:pt x="27051" y="508762"/>
                </a:lnTo>
                <a:lnTo>
                  <a:pt x="36068" y="583057"/>
                </a:lnTo>
                <a:lnTo>
                  <a:pt x="45974" y="652399"/>
                </a:lnTo>
                <a:lnTo>
                  <a:pt x="56769" y="716407"/>
                </a:lnTo>
                <a:lnTo>
                  <a:pt x="68199" y="774192"/>
                </a:lnTo>
                <a:lnTo>
                  <a:pt x="80518" y="824992"/>
                </a:lnTo>
                <a:lnTo>
                  <a:pt x="93345" y="868553"/>
                </a:lnTo>
                <a:lnTo>
                  <a:pt x="110236" y="911352"/>
                </a:lnTo>
                <a:lnTo>
                  <a:pt x="132461" y="945134"/>
                </a:lnTo>
                <a:lnTo>
                  <a:pt x="157670" y="956585"/>
                </a:lnTo>
                <a:lnTo>
                  <a:pt x="157099" y="956437"/>
                </a:lnTo>
                <a:lnTo>
                  <a:pt x="186930" y="956437"/>
                </a:lnTo>
                <a:lnTo>
                  <a:pt x="157226" y="937387"/>
                </a:lnTo>
                <a:lnTo>
                  <a:pt x="156082" y="937260"/>
                </a:lnTo>
                <a:lnTo>
                  <a:pt x="155321" y="937260"/>
                </a:lnTo>
                <a:lnTo>
                  <a:pt x="153797" y="937006"/>
                </a:lnTo>
                <a:lnTo>
                  <a:pt x="151892" y="936244"/>
                </a:lnTo>
                <a:lnTo>
                  <a:pt x="152200" y="936244"/>
                </a:lnTo>
                <a:lnTo>
                  <a:pt x="151710" y="935990"/>
                </a:lnTo>
                <a:lnTo>
                  <a:pt x="151384" y="935990"/>
                </a:lnTo>
                <a:lnTo>
                  <a:pt x="150241" y="935228"/>
                </a:lnTo>
                <a:lnTo>
                  <a:pt x="147955" y="933577"/>
                </a:lnTo>
                <a:lnTo>
                  <a:pt x="148129" y="933577"/>
                </a:lnTo>
                <a:lnTo>
                  <a:pt x="146129" y="931799"/>
                </a:lnTo>
                <a:lnTo>
                  <a:pt x="145923" y="931799"/>
                </a:lnTo>
                <a:lnTo>
                  <a:pt x="142494" y="928116"/>
                </a:lnTo>
                <a:lnTo>
                  <a:pt x="142624" y="928116"/>
                </a:lnTo>
                <a:lnTo>
                  <a:pt x="140204" y="925068"/>
                </a:lnTo>
                <a:lnTo>
                  <a:pt x="136952" y="920496"/>
                </a:lnTo>
                <a:lnTo>
                  <a:pt x="133477" y="915035"/>
                </a:lnTo>
                <a:lnTo>
                  <a:pt x="130429" y="909447"/>
                </a:lnTo>
                <a:lnTo>
                  <a:pt x="127448" y="903351"/>
                </a:lnTo>
                <a:lnTo>
                  <a:pt x="124252" y="896493"/>
                </a:lnTo>
                <a:lnTo>
                  <a:pt x="117931" y="880745"/>
                </a:lnTo>
                <a:lnTo>
                  <a:pt x="111468" y="862584"/>
                </a:lnTo>
                <a:lnTo>
                  <a:pt x="111425" y="862330"/>
                </a:lnTo>
                <a:lnTo>
                  <a:pt x="105149" y="842518"/>
                </a:lnTo>
                <a:lnTo>
                  <a:pt x="99003" y="820293"/>
                </a:lnTo>
                <a:lnTo>
                  <a:pt x="92742" y="796036"/>
                </a:lnTo>
                <a:lnTo>
                  <a:pt x="92807" y="795909"/>
                </a:lnTo>
                <a:lnTo>
                  <a:pt x="86897" y="770128"/>
                </a:lnTo>
                <a:lnTo>
                  <a:pt x="81052" y="742442"/>
                </a:lnTo>
                <a:lnTo>
                  <a:pt x="75461" y="712977"/>
                </a:lnTo>
                <a:lnTo>
                  <a:pt x="69999" y="681990"/>
                </a:lnTo>
                <a:lnTo>
                  <a:pt x="64790" y="649605"/>
                </a:lnTo>
                <a:lnTo>
                  <a:pt x="59709" y="615823"/>
                </a:lnTo>
                <a:lnTo>
                  <a:pt x="55007" y="580644"/>
                </a:lnTo>
                <a:lnTo>
                  <a:pt x="50419" y="544195"/>
                </a:lnTo>
                <a:lnTo>
                  <a:pt x="45989" y="506730"/>
                </a:lnTo>
                <a:lnTo>
                  <a:pt x="46087" y="506602"/>
                </a:lnTo>
                <a:lnTo>
                  <a:pt x="42037" y="468122"/>
                </a:lnTo>
                <a:lnTo>
                  <a:pt x="38216" y="428498"/>
                </a:lnTo>
                <a:lnTo>
                  <a:pt x="34798" y="388239"/>
                </a:lnTo>
                <a:lnTo>
                  <a:pt x="31623" y="347091"/>
                </a:lnTo>
                <a:lnTo>
                  <a:pt x="28702" y="305181"/>
                </a:lnTo>
                <a:lnTo>
                  <a:pt x="26283" y="262763"/>
                </a:lnTo>
                <a:lnTo>
                  <a:pt x="22348" y="176275"/>
                </a:lnTo>
                <a:lnTo>
                  <a:pt x="19936" y="88519"/>
                </a:lnTo>
                <a:lnTo>
                  <a:pt x="19050" y="0"/>
                </a:lnTo>
                <a:close/>
              </a:path>
              <a:path w="340360" h="1893570">
                <a:moveTo>
                  <a:pt x="153797" y="937006"/>
                </a:moveTo>
                <a:lnTo>
                  <a:pt x="155321" y="937260"/>
                </a:lnTo>
                <a:lnTo>
                  <a:pt x="154863" y="937124"/>
                </a:lnTo>
                <a:lnTo>
                  <a:pt x="153797" y="937006"/>
                </a:lnTo>
                <a:close/>
              </a:path>
              <a:path w="340360" h="1893570">
                <a:moveTo>
                  <a:pt x="154863" y="937124"/>
                </a:moveTo>
                <a:lnTo>
                  <a:pt x="155321" y="937260"/>
                </a:lnTo>
                <a:lnTo>
                  <a:pt x="156082" y="937260"/>
                </a:lnTo>
                <a:lnTo>
                  <a:pt x="154863" y="937124"/>
                </a:lnTo>
                <a:close/>
              </a:path>
              <a:path w="340360" h="1893570">
                <a:moveTo>
                  <a:pt x="152611" y="936457"/>
                </a:moveTo>
                <a:lnTo>
                  <a:pt x="153670" y="937006"/>
                </a:lnTo>
                <a:lnTo>
                  <a:pt x="154863" y="937124"/>
                </a:lnTo>
                <a:lnTo>
                  <a:pt x="152611" y="936457"/>
                </a:lnTo>
                <a:close/>
              </a:path>
              <a:path w="340360" h="1893570">
                <a:moveTo>
                  <a:pt x="151892" y="936244"/>
                </a:moveTo>
                <a:lnTo>
                  <a:pt x="153670" y="937006"/>
                </a:lnTo>
                <a:lnTo>
                  <a:pt x="152611" y="936457"/>
                </a:lnTo>
                <a:lnTo>
                  <a:pt x="151892" y="936244"/>
                </a:lnTo>
                <a:close/>
              </a:path>
              <a:path w="340360" h="1893570">
                <a:moveTo>
                  <a:pt x="152200" y="936244"/>
                </a:moveTo>
                <a:lnTo>
                  <a:pt x="151892" y="936244"/>
                </a:lnTo>
                <a:lnTo>
                  <a:pt x="152611" y="936457"/>
                </a:lnTo>
                <a:lnTo>
                  <a:pt x="152200" y="936244"/>
                </a:lnTo>
                <a:close/>
              </a:path>
              <a:path w="340360" h="1893570">
                <a:moveTo>
                  <a:pt x="150241" y="935228"/>
                </a:moveTo>
                <a:lnTo>
                  <a:pt x="151384" y="935990"/>
                </a:lnTo>
                <a:lnTo>
                  <a:pt x="150469" y="935346"/>
                </a:lnTo>
                <a:lnTo>
                  <a:pt x="150241" y="935228"/>
                </a:lnTo>
                <a:close/>
              </a:path>
              <a:path w="340360" h="1893570">
                <a:moveTo>
                  <a:pt x="150469" y="935346"/>
                </a:moveTo>
                <a:lnTo>
                  <a:pt x="151384" y="935990"/>
                </a:lnTo>
                <a:lnTo>
                  <a:pt x="151710" y="935990"/>
                </a:lnTo>
                <a:lnTo>
                  <a:pt x="150469" y="935346"/>
                </a:lnTo>
                <a:close/>
              </a:path>
              <a:path w="340360" h="1893570">
                <a:moveTo>
                  <a:pt x="150301" y="935228"/>
                </a:moveTo>
                <a:lnTo>
                  <a:pt x="150469" y="935346"/>
                </a:lnTo>
                <a:lnTo>
                  <a:pt x="150301" y="935228"/>
                </a:lnTo>
                <a:close/>
              </a:path>
              <a:path w="340360" h="1893570">
                <a:moveTo>
                  <a:pt x="148793" y="934166"/>
                </a:moveTo>
                <a:close/>
              </a:path>
              <a:path w="340360" h="1893570">
                <a:moveTo>
                  <a:pt x="148129" y="933577"/>
                </a:moveTo>
                <a:lnTo>
                  <a:pt x="147955" y="933577"/>
                </a:lnTo>
                <a:lnTo>
                  <a:pt x="148793" y="934166"/>
                </a:lnTo>
                <a:lnTo>
                  <a:pt x="148129" y="933577"/>
                </a:lnTo>
                <a:close/>
              </a:path>
              <a:path w="340360" h="1893570">
                <a:moveTo>
                  <a:pt x="145415" y="931164"/>
                </a:moveTo>
                <a:lnTo>
                  <a:pt x="145923" y="931799"/>
                </a:lnTo>
                <a:lnTo>
                  <a:pt x="146129" y="931799"/>
                </a:lnTo>
                <a:lnTo>
                  <a:pt x="145415" y="931164"/>
                </a:lnTo>
                <a:close/>
              </a:path>
              <a:path w="340360" h="1893570">
                <a:moveTo>
                  <a:pt x="142624" y="928116"/>
                </a:moveTo>
                <a:lnTo>
                  <a:pt x="142494" y="928116"/>
                </a:lnTo>
                <a:lnTo>
                  <a:pt x="143129" y="928751"/>
                </a:lnTo>
                <a:lnTo>
                  <a:pt x="142624" y="928116"/>
                </a:lnTo>
                <a:close/>
              </a:path>
              <a:path w="340360" h="1893570">
                <a:moveTo>
                  <a:pt x="139700" y="924433"/>
                </a:moveTo>
                <a:lnTo>
                  <a:pt x="140081" y="925068"/>
                </a:lnTo>
                <a:lnTo>
                  <a:pt x="139700" y="924433"/>
                </a:lnTo>
                <a:close/>
              </a:path>
              <a:path w="340360" h="1893570">
                <a:moveTo>
                  <a:pt x="136779" y="920242"/>
                </a:moveTo>
                <a:lnTo>
                  <a:pt x="136906" y="920496"/>
                </a:lnTo>
                <a:lnTo>
                  <a:pt x="136779" y="920242"/>
                </a:lnTo>
                <a:close/>
              </a:path>
              <a:path w="340360" h="1893570">
                <a:moveTo>
                  <a:pt x="133572" y="915035"/>
                </a:moveTo>
                <a:lnTo>
                  <a:pt x="133858" y="915543"/>
                </a:lnTo>
                <a:lnTo>
                  <a:pt x="133572" y="915035"/>
                </a:lnTo>
                <a:close/>
              </a:path>
              <a:path w="340360" h="1893570">
                <a:moveTo>
                  <a:pt x="130553" y="909447"/>
                </a:moveTo>
                <a:lnTo>
                  <a:pt x="130683" y="909701"/>
                </a:lnTo>
                <a:lnTo>
                  <a:pt x="130553" y="909447"/>
                </a:lnTo>
                <a:close/>
              </a:path>
              <a:path w="340360" h="1893570">
                <a:moveTo>
                  <a:pt x="127254" y="902970"/>
                </a:moveTo>
                <a:lnTo>
                  <a:pt x="127381" y="903351"/>
                </a:lnTo>
                <a:lnTo>
                  <a:pt x="127254" y="902970"/>
                </a:lnTo>
                <a:close/>
              </a:path>
              <a:path w="340360" h="1893570">
                <a:moveTo>
                  <a:pt x="124079" y="896112"/>
                </a:moveTo>
                <a:lnTo>
                  <a:pt x="124206" y="896493"/>
                </a:lnTo>
                <a:lnTo>
                  <a:pt x="124079" y="896112"/>
                </a:lnTo>
                <a:close/>
              </a:path>
              <a:path w="340360" h="1893570">
                <a:moveTo>
                  <a:pt x="117729" y="880237"/>
                </a:moveTo>
                <a:lnTo>
                  <a:pt x="117856" y="880745"/>
                </a:lnTo>
                <a:lnTo>
                  <a:pt x="117729" y="880237"/>
                </a:lnTo>
                <a:close/>
              </a:path>
              <a:path w="340360" h="1893570">
                <a:moveTo>
                  <a:pt x="111425" y="862330"/>
                </a:moveTo>
                <a:lnTo>
                  <a:pt x="111506" y="862584"/>
                </a:lnTo>
                <a:lnTo>
                  <a:pt x="111425" y="862330"/>
                </a:lnTo>
                <a:close/>
              </a:path>
              <a:path w="340360" h="1893570">
                <a:moveTo>
                  <a:pt x="105050" y="842137"/>
                </a:moveTo>
                <a:lnTo>
                  <a:pt x="105156" y="842518"/>
                </a:lnTo>
                <a:lnTo>
                  <a:pt x="105050" y="842137"/>
                </a:lnTo>
                <a:close/>
              </a:path>
              <a:path w="340360" h="1893570">
                <a:moveTo>
                  <a:pt x="98933" y="820039"/>
                </a:moveTo>
                <a:lnTo>
                  <a:pt x="98933" y="820293"/>
                </a:lnTo>
                <a:lnTo>
                  <a:pt x="98933" y="820039"/>
                </a:lnTo>
                <a:close/>
              </a:path>
              <a:path w="340360" h="1893570">
                <a:moveTo>
                  <a:pt x="92807" y="795909"/>
                </a:moveTo>
                <a:lnTo>
                  <a:pt x="92837" y="796036"/>
                </a:lnTo>
                <a:lnTo>
                  <a:pt x="92807" y="795909"/>
                </a:lnTo>
                <a:close/>
              </a:path>
              <a:path w="340360" h="1893570">
                <a:moveTo>
                  <a:pt x="86868" y="770001"/>
                </a:moveTo>
                <a:close/>
              </a:path>
              <a:path w="340360" h="1893570">
                <a:moveTo>
                  <a:pt x="81026" y="742315"/>
                </a:moveTo>
                <a:close/>
              </a:path>
              <a:path w="340360" h="1893570">
                <a:moveTo>
                  <a:pt x="75438" y="712851"/>
                </a:moveTo>
                <a:close/>
              </a:path>
              <a:path w="340360" h="1893570">
                <a:moveTo>
                  <a:pt x="69977" y="681863"/>
                </a:moveTo>
                <a:close/>
              </a:path>
              <a:path w="340360" h="1893570">
                <a:moveTo>
                  <a:pt x="64770" y="649477"/>
                </a:moveTo>
                <a:lnTo>
                  <a:pt x="64770" y="649605"/>
                </a:lnTo>
                <a:lnTo>
                  <a:pt x="64770" y="649477"/>
                </a:lnTo>
                <a:close/>
              </a:path>
              <a:path w="340360" h="1893570">
                <a:moveTo>
                  <a:pt x="59690" y="615696"/>
                </a:moveTo>
                <a:close/>
              </a:path>
              <a:path w="340360" h="1893570">
                <a:moveTo>
                  <a:pt x="54991" y="580517"/>
                </a:moveTo>
                <a:close/>
              </a:path>
              <a:path w="340360" h="1893570">
                <a:moveTo>
                  <a:pt x="46087" y="506602"/>
                </a:moveTo>
                <a:lnTo>
                  <a:pt x="46101" y="506730"/>
                </a:lnTo>
                <a:lnTo>
                  <a:pt x="46087" y="506602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3652" y="6075679"/>
            <a:ext cx="488569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590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193675" algn="l"/>
              </a:tabLst>
            </a:pP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Просматривайте 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результаты </a:t>
            </a: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ученика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на </a:t>
            </a:r>
            <a:r>
              <a:rPr sz="1200" spc="-90" dirty="0">
                <a:solidFill>
                  <a:srgbClr val="9E2C17"/>
                </a:solidFill>
                <a:latin typeface="Arial Black"/>
                <a:cs typeface="Arial Black"/>
              </a:rPr>
              <a:t>его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странице</a:t>
            </a:r>
            <a:endParaRPr sz="1200">
              <a:latin typeface="Arial Black"/>
              <a:cs typeface="Arial Black"/>
            </a:endParaRPr>
          </a:p>
          <a:p>
            <a:pPr marL="3157220" indent="-180975">
              <a:lnSpc>
                <a:spcPts val="1205"/>
              </a:lnSpc>
              <a:buAutoNum type="arabicPeriod" startAt="3"/>
              <a:tabLst>
                <a:tab pos="3157220" algn="l"/>
              </a:tabLst>
            </a:pP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Переходите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</a:t>
            </a:r>
            <a:r>
              <a:rPr sz="1200" spc="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9E2C17"/>
                </a:solidFill>
                <a:latin typeface="Arial Black"/>
                <a:cs typeface="Arial Black"/>
              </a:rPr>
              <a:t>другому</a:t>
            </a:r>
            <a:endParaRPr sz="1200">
              <a:latin typeface="Arial Black"/>
              <a:cs typeface="Arial Black"/>
            </a:endParaRPr>
          </a:p>
          <a:p>
            <a:pPr marL="2976245" marR="361950">
              <a:lnSpc>
                <a:spcPct val="100000"/>
              </a:lnSpc>
            </a:pPr>
            <a:r>
              <a:rPr sz="1200" spc="-110" dirty="0">
                <a:solidFill>
                  <a:srgbClr val="9E2C17"/>
                </a:solidFill>
                <a:latin typeface="Arial Black"/>
                <a:cs typeface="Arial Black"/>
              </a:rPr>
              <a:t>ученику, используя 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ниспадающее</a:t>
            </a:r>
            <a:r>
              <a:rPr sz="1200" spc="-3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40" dirty="0">
                <a:solidFill>
                  <a:srgbClr val="9E2C17"/>
                </a:solidFill>
                <a:latin typeface="Arial Black"/>
                <a:cs typeface="Arial Black"/>
              </a:rPr>
              <a:t>меню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2129" y="5209539"/>
            <a:ext cx="1716405" cy="1730375"/>
          </a:xfrm>
          <a:custGeom>
            <a:avLst/>
            <a:gdLst/>
            <a:ahLst/>
            <a:cxnLst/>
            <a:rect l="l" t="t" r="r" b="b"/>
            <a:pathLst>
              <a:path w="1716404" h="1730375">
                <a:moveTo>
                  <a:pt x="1573250" y="1681861"/>
                </a:moveTo>
                <a:lnTo>
                  <a:pt x="1557401" y="1681734"/>
                </a:lnTo>
                <a:lnTo>
                  <a:pt x="1557528" y="1681861"/>
                </a:lnTo>
                <a:lnTo>
                  <a:pt x="1573250" y="1681861"/>
                </a:lnTo>
                <a:close/>
              </a:path>
              <a:path w="1716404" h="1730375">
                <a:moveTo>
                  <a:pt x="1609979" y="9398"/>
                </a:moveTo>
                <a:lnTo>
                  <a:pt x="1609928" y="9906"/>
                </a:lnTo>
                <a:lnTo>
                  <a:pt x="1609979" y="9398"/>
                </a:lnTo>
                <a:close/>
              </a:path>
              <a:path w="1716404" h="1730375">
                <a:moveTo>
                  <a:pt x="1629283" y="508"/>
                </a:moveTo>
                <a:lnTo>
                  <a:pt x="1610233" y="0"/>
                </a:lnTo>
                <a:lnTo>
                  <a:pt x="1609979" y="9906"/>
                </a:lnTo>
                <a:lnTo>
                  <a:pt x="1609877" y="10668"/>
                </a:lnTo>
                <a:lnTo>
                  <a:pt x="1609217" y="19304"/>
                </a:lnTo>
                <a:lnTo>
                  <a:pt x="1609217" y="18542"/>
                </a:lnTo>
                <a:lnTo>
                  <a:pt x="1605838" y="38061"/>
                </a:lnTo>
                <a:lnTo>
                  <a:pt x="1605749" y="38354"/>
                </a:lnTo>
                <a:lnTo>
                  <a:pt x="1600708" y="56261"/>
                </a:lnTo>
                <a:lnTo>
                  <a:pt x="1600352" y="57150"/>
                </a:lnTo>
                <a:lnTo>
                  <a:pt x="1592961" y="75933"/>
                </a:lnTo>
                <a:lnTo>
                  <a:pt x="1583588" y="94551"/>
                </a:lnTo>
                <a:lnTo>
                  <a:pt x="1572133" y="113284"/>
                </a:lnTo>
                <a:lnTo>
                  <a:pt x="1572514" y="112776"/>
                </a:lnTo>
                <a:lnTo>
                  <a:pt x="1559166" y="131495"/>
                </a:lnTo>
                <a:lnTo>
                  <a:pt x="1558886" y="131826"/>
                </a:lnTo>
                <a:lnTo>
                  <a:pt x="1543812" y="150114"/>
                </a:lnTo>
                <a:lnTo>
                  <a:pt x="1544193" y="149733"/>
                </a:lnTo>
                <a:lnTo>
                  <a:pt x="1527060" y="167995"/>
                </a:lnTo>
                <a:lnTo>
                  <a:pt x="1508379" y="185928"/>
                </a:lnTo>
                <a:lnTo>
                  <a:pt x="1508633" y="185547"/>
                </a:lnTo>
                <a:lnTo>
                  <a:pt x="1488059" y="203327"/>
                </a:lnTo>
                <a:lnTo>
                  <a:pt x="1488440" y="203073"/>
                </a:lnTo>
                <a:lnTo>
                  <a:pt x="1466342" y="220345"/>
                </a:lnTo>
                <a:lnTo>
                  <a:pt x="1466723" y="220218"/>
                </a:lnTo>
                <a:lnTo>
                  <a:pt x="1443228" y="236982"/>
                </a:lnTo>
                <a:lnTo>
                  <a:pt x="1443482" y="236728"/>
                </a:lnTo>
                <a:lnTo>
                  <a:pt x="1418590" y="253111"/>
                </a:lnTo>
                <a:lnTo>
                  <a:pt x="1418844" y="252857"/>
                </a:lnTo>
                <a:lnTo>
                  <a:pt x="1392682" y="268732"/>
                </a:lnTo>
                <a:lnTo>
                  <a:pt x="1392936" y="268478"/>
                </a:lnTo>
                <a:lnTo>
                  <a:pt x="1365377" y="283718"/>
                </a:lnTo>
                <a:lnTo>
                  <a:pt x="1365758" y="283591"/>
                </a:lnTo>
                <a:lnTo>
                  <a:pt x="1337310" y="298069"/>
                </a:lnTo>
                <a:lnTo>
                  <a:pt x="1307465" y="312039"/>
                </a:lnTo>
                <a:lnTo>
                  <a:pt x="1307846" y="311912"/>
                </a:lnTo>
                <a:lnTo>
                  <a:pt x="1276985" y="325120"/>
                </a:lnTo>
                <a:lnTo>
                  <a:pt x="1277366" y="324993"/>
                </a:lnTo>
                <a:lnTo>
                  <a:pt x="1245489" y="337566"/>
                </a:lnTo>
                <a:lnTo>
                  <a:pt x="1245743" y="337439"/>
                </a:lnTo>
                <a:lnTo>
                  <a:pt x="1245387" y="337566"/>
                </a:lnTo>
                <a:lnTo>
                  <a:pt x="1213231" y="349123"/>
                </a:lnTo>
                <a:lnTo>
                  <a:pt x="1213485" y="348996"/>
                </a:lnTo>
                <a:lnTo>
                  <a:pt x="1180084" y="359918"/>
                </a:lnTo>
                <a:lnTo>
                  <a:pt x="1180338" y="359791"/>
                </a:lnTo>
                <a:lnTo>
                  <a:pt x="1146048" y="369951"/>
                </a:lnTo>
                <a:lnTo>
                  <a:pt x="1146302" y="369824"/>
                </a:lnTo>
                <a:lnTo>
                  <a:pt x="1111504" y="378968"/>
                </a:lnTo>
                <a:lnTo>
                  <a:pt x="1111758" y="378968"/>
                </a:lnTo>
                <a:lnTo>
                  <a:pt x="1076452" y="387096"/>
                </a:lnTo>
                <a:lnTo>
                  <a:pt x="1076706" y="387096"/>
                </a:lnTo>
                <a:lnTo>
                  <a:pt x="1040638" y="394335"/>
                </a:lnTo>
                <a:lnTo>
                  <a:pt x="1040892" y="394208"/>
                </a:lnTo>
                <a:lnTo>
                  <a:pt x="1004697" y="400558"/>
                </a:lnTo>
                <a:lnTo>
                  <a:pt x="1004938" y="400431"/>
                </a:lnTo>
                <a:lnTo>
                  <a:pt x="968248" y="405638"/>
                </a:lnTo>
                <a:lnTo>
                  <a:pt x="968489" y="405638"/>
                </a:lnTo>
                <a:lnTo>
                  <a:pt x="931418" y="409702"/>
                </a:lnTo>
                <a:lnTo>
                  <a:pt x="931672" y="409702"/>
                </a:lnTo>
                <a:lnTo>
                  <a:pt x="894461" y="412623"/>
                </a:lnTo>
                <a:lnTo>
                  <a:pt x="894715" y="412623"/>
                </a:lnTo>
                <a:lnTo>
                  <a:pt x="857631" y="414401"/>
                </a:lnTo>
                <a:lnTo>
                  <a:pt x="782828" y="415798"/>
                </a:lnTo>
                <a:lnTo>
                  <a:pt x="745109" y="417703"/>
                </a:lnTo>
                <a:lnTo>
                  <a:pt x="670306" y="424815"/>
                </a:lnTo>
                <a:lnTo>
                  <a:pt x="596519" y="436372"/>
                </a:lnTo>
                <a:lnTo>
                  <a:pt x="524764" y="451993"/>
                </a:lnTo>
                <a:lnTo>
                  <a:pt x="455168" y="471424"/>
                </a:lnTo>
                <a:lnTo>
                  <a:pt x="388620" y="494157"/>
                </a:lnTo>
                <a:lnTo>
                  <a:pt x="325501" y="520192"/>
                </a:lnTo>
                <a:lnTo>
                  <a:pt x="266446" y="548894"/>
                </a:lnTo>
                <a:lnTo>
                  <a:pt x="212217" y="580390"/>
                </a:lnTo>
                <a:lnTo>
                  <a:pt x="163068" y="614045"/>
                </a:lnTo>
                <a:lnTo>
                  <a:pt x="119634" y="649605"/>
                </a:lnTo>
                <a:lnTo>
                  <a:pt x="82677" y="687070"/>
                </a:lnTo>
                <a:lnTo>
                  <a:pt x="52832" y="725932"/>
                </a:lnTo>
                <a:lnTo>
                  <a:pt x="30099" y="766699"/>
                </a:lnTo>
                <a:lnTo>
                  <a:pt x="28486" y="772871"/>
                </a:lnTo>
                <a:lnTo>
                  <a:pt x="0" y="766699"/>
                </a:lnTo>
                <a:lnTo>
                  <a:pt x="21209" y="849249"/>
                </a:lnTo>
                <a:lnTo>
                  <a:pt x="69138" y="789559"/>
                </a:lnTo>
                <a:lnTo>
                  <a:pt x="74549" y="782828"/>
                </a:lnTo>
                <a:lnTo>
                  <a:pt x="47205" y="776922"/>
                </a:lnTo>
                <a:lnTo>
                  <a:pt x="47904" y="774319"/>
                </a:lnTo>
                <a:lnTo>
                  <a:pt x="48234" y="773099"/>
                </a:lnTo>
                <a:lnTo>
                  <a:pt x="48514" y="772541"/>
                </a:lnTo>
                <a:lnTo>
                  <a:pt x="57023" y="755523"/>
                </a:lnTo>
                <a:lnTo>
                  <a:pt x="57480" y="754761"/>
                </a:lnTo>
                <a:lnTo>
                  <a:pt x="68516" y="736727"/>
                </a:lnTo>
                <a:lnTo>
                  <a:pt x="68834" y="736219"/>
                </a:lnTo>
                <a:lnTo>
                  <a:pt x="68453" y="736727"/>
                </a:lnTo>
                <a:lnTo>
                  <a:pt x="81800" y="718185"/>
                </a:lnTo>
                <a:lnTo>
                  <a:pt x="82169" y="717677"/>
                </a:lnTo>
                <a:lnTo>
                  <a:pt x="81661" y="718185"/>
                </a:lnTo>
                <a:lnTo>
                  <a:pt x="96951" y="699897"/>
                </a:lnTo>
                <a:lnTo>
                  <a:pt x="97282" y="699516"/>
                </a:lnTo>
                <a:lnTo>
                  <a:pt x="96901" y="699897"/>
                </a:lnTo>
                <a:lnTo>
                  <a:pt x="113690" y="681736"/>
                </a:lnTo>
                <a:lnTo>
                  <a:pt x="113906" y="681507"/>
                </a:lnTo>
                <a:lnTo>
                  <a:pt x="113665" y="681736"/>
                </a:lnTo>
                <a:lnTo>
                  <a:pt x="114046" y="681355"/>
                </a:lnTo>
                <a:lnTo>
                  <a:pt x="113906" y="681507"/>
                </a:lnTo>
                <a:lnTo>
                  <a:pt x="114058" y="681355"/>
                </a:lnTo>
                <a:lnTo>
                  <a:pt x="132715" y="663575"/>
                </a:lnTo>
                <a:lnTo>
                  <a:pt x="132334" y="663956"/>
                </a:lnTo>
                <a:lnTo>
                  <a:pt x="132765" y="663575"/>
                </a:lnTo>
                <a:lnTo>
                  <a:pt x="152908" y="646176"/>
                </a:lnTo>
                <a:lnTo>
                  <a:pt x="152527" y="646557"/>
                </a:lnTo>
                <a:lnTo>
                  <a:pt x="153009" y="646176"/>
                </a:lnTo>
                <a:lnTo>
                  <a:pt x="174294" y="629412"/>
                </a:lnTo>
                <a:lnTo>
                  <a:pt x="174625" y="629158"/>
                </a:lnTo>
                <a:lnTo>
                  <a:pt x="174244" y="629412"/>
                </a:lnTo>
                <a:lnTo>
                  <a:pt x="222123" y="596646"/>
                </a:lnTo>
                <a:lnTo>
                  <a:pt x="248412" y="580771"/>
                </a:lnTo>
                <a:lnTo>
                  <a:pt x="248158" y="580898"/>
                </a:lnTo>
                <a:lnTo>
                  <a:pt x="275590" y="565658"/>
                </a:lnTo>
                <a:lnTo>
                  <a:pt x="275209" y="565912"/>
                </a:lnTo>
                <a:lnTo>
                  <a:pt x="275704" y="565658"/>
                </a:lnTo>
                <a:lnTo>
                  <a:pt x="303784" y="551434"/>
                </a:lnTo>
                <a:lnTo>
                  <a:pt x="333248" y="537591"/>
                </a:lnTo>
                <a:lnTo>
                  <a:pt x="333540" y="537464"/>
                </a:lnTo>
                <a:lnTo>
                  <a:pt x="363982" y="524383"/>
                </a:lnTo>
                <a:lnTo>
                  <a:pt x="363728" y="524510"/>
                </a:lnTo>
                <a:lnTo>
                  <a:pt x="364045" y="524383"/>
                </a:lnTo>
                <a:lnTo>
                  <a:pt x="395478" y="511937"/>
                </a:lnTo>
                <a:lnTo>
                  <a:pt x="395224" y="512064"/>
                </a:lnTo>
                <a:lnTo>
                  <a:pt x="395566" y="511937"/>
                </a:lnTo>
                <a:lnTo>
                  <a:pt x="427863" y="500380"/>
                </a:lnTo>
                <a:lnTo>
                  <a:pt x="427482" y="500380"/>
                </a:lnTo>
                <a:lnTo>
                  <a:pt x="461010" y="489585"/>
                </a:lnTo>
                <a:lnTo>
                  <a:pt x="460756" y="489585"/>
                </a:lnTo>
                <a:lnTo>
                  <a:pt x="494919" y="479552"/>
                </a:lnTo>
                <a:lnTo>
                  <a:pt x="494665" y="479679"/>
                </a:lnTo>
                <a:lnTo>
                  <a:pt x="495147" y="479552"/>
                </a:lnTo>
                <a:lnTo>
                  <a:pt x="529463" y="470535"/>
                </a:lnTo>
                <a:lnTo>
                  <a:pt x="529209" y="470535"/>
                </a:lnTo>
                <a:lnTo>
                  <a:pt x="564515" y="462407"/>
                </a:lnTo>
                <a:lnTo>
                  <a:pt x="564388" y="462407"/>
                </a:lnTo>
                <a:lnTo>
                  <a:pt x="600202" y="455041"/>
                </a:lnTo>
                <a:lnTo>
                  <a:pt x="599948" y="455168"/>
                </a:lnTo>
                <a:lnTo>
                  <a:pt x="600684" y="455041"/>
                </a:lnTo>
                <a:lnTo>
                  <a:pt x="636270" y="448945"/>
                </a:lnTo>
                <a:lnTo>
                  <a:pt x="636016" y="448945"/>
                </a:lnTo>
                <a:lnTo>
                  <a:pt x="672846" y="443738"/>
                </a:lnTo>
                <a:lnTo>
                  <a:pt x="672592" y="443738"/>
                </a:lnTo>
                <a:lnTo>
                  <a:pt x="709549" y="439674"/>
                </a:lnTo>
                <a:lnTo>
                  <a:pt x="709168" y="439674"/>
                </a:lnTo>
                <a:lnTo>
                  <a:pt x="746379" y="436753"/>
                </a:lnTo>
                <a:lnTo>
                  <a:pt x="746125" y="436753"/>
                </a:lnTo>
                <a:lnTo>
                  <a:pt x="783590" y="434848"/>
                </a:lnTo>
                <a:lnTo>
                  <a:pt x="858139" y="433451"/>
                </a:lnTo>
                <a:lnTo>
                  <a:pt x="933323" y="428625"/>
                </a:lnTo>
                <a:lnTo>
                  <a:pt x="1007745" y="419354"/>
                </a:lnTo>
                <a:lnTo>
                  <a:pt x="1080643" y="405765"/>
                </a:lnTo>
                <a:lnTo>
                  <a:pt x="1103071" y="400558"/>
                </a:lnTo>
                <a:lnTo>
                  <a:pt x="1116203" y="397510"/>
                </a:lnTo>
                <a:lnTo>
                  <a:pt x="1128242" y="394335"/>
                </a:lnTo>
                <a:lnTo>
                  <a:pt x="1151382" y="388239"/>
                </a:lnTo>
                <a:lnTo>
                  <a:pt x="1185799" y="378079"/>
                </a:lnTo>
                <a:lnTo>
                  <a:pt x="1210843" y="369951"/>
                </a:lnTo>
                <a:lnTo>
                  <a:pt x="1219454" y="367157"/>
                </a:lnTo>
                <a:lnTo>
                  <a:pt x="1239608" y="359918"/>
                </a:lnTo>
                <a:lnTo>
                  <a:pt x="1252347" y="355346"/>
                </a:lnTo>
                <a:lnTo>
                  <a:pt x="1268247" y="349123"/>
                </a:lnTo>
                <a:lnTo>
                  <a:pt x="1284478" y="342773"/>
                </a:lnTo>
                <a:lnTo>
                  <a:pt x="1315466" y="329311"/>
                </a:lnTo>
                <a:lnTo>
                  <a:pt x="1324673" y="324993"/>
                </a:lnTo>
                <a:lnTo>
                  <a:pt x="1345565" y="315214"/>
                </a:lnTo>
                <a:lnTo>
                  <a:pt x="1352054" y="311912"/>
                </a:lnTo>
                <a:lnTo>
                  <a:pt x="1374521" y="300482"/>
                </a:lnTo>
                <a:lnTo>
                  <a:pt x="1378877" y="298069"/>
                </a:lnTo>
                <a:lnTo>
                  <a:pt x="1402334" y="285115"/>
                </a:lnTo>
                <a:lnTo>
                  <a:pt x="1404861" y="283591"/>
                </a:lnTo>
                <a:lnTo>
                  <a:pt x="1428877" y="269113"/>
                </a:lnTo>
                <a:lnTo>
                  <a:pt x="1429448" y="268732"/>
                </a:lnTo>
                <a:lnTo>
                  <a:pt x="1453362" y="253111"/>
                </a:lnTo>
                <a:lnTo>
                  <a:pt x="1454150" y="252603"/>
                </a:lnTo>
                <a:lnTo>
                  <a:pt x="1476057" y="236982"/>
                </a:lnTo>
                <a:lnTo>
                  <a:pt x="1478026" y="235585"/>
                </a:lnTo>
                <a:lnTo>
                  <a:pt x="1497482" y="220218"/>
                </a:lnTo>
                <a:lnTo>
                  <a:pt x="1500378" y="217932"/>
                </a:lnTo>
                <a:lnTo>
                  <a:pt x="1517523" y="203073"/>
                </a:lnTo>
                <a:lnTo>
                  <a:pt x="1521333" y="199771"/>
                </a:lnTo>
                <a:lnTo>
                  <a:pt x="1535836" y="185928"/>
                </a:lnTo>
                <a:lnTo>
                  <a:pt x="1540637" y="181356"/>
                </a:lnTo>
                <a:lnTo>
                  <a:pt x="1553311" y="167767"/>
                </a:lnTo>
                <a:lnTo>
                  <a:pt x="1558290" y="162433"/>
                </a:lnTo>
                <a:lnTo>
                  <a:pt x="1568729" y="149733"/>
                </a:lnTo>
                <a:lnTo>
                  <a:pt x="1574165" y="143129"/>
                </a:lnTo>
                <a:lnTo>
                  <a:pt x="1582674" y="131318"/>
                </a:lnTo>
                <a:lnTo>
                  <a:pt x="1588262" y="123571"/>
                </a:lnTo>
                <a:lnTo>
                  <a:pt x="1594815" y="112776"/>
                </a:lnTo>
                <a:lnTo>
                  <a:pt x="1600454" y="103505"/>
                </a:lnTo>
                <a:lnTo>
                  <a:pt x="1605241" y="93980"/>
                </a:lnTo>
                <a:lnTo>
                  <a:pt x="1610614" y="83312"/>
                </a:lnTo>
                <a:lnTo>
                  <a:pt x="1613789" y="75184"/>
                </a:lnTo>
                <a:lnTo>
                  <a:pt x="1618615" y="62865"/>
                </a:lnTo>
                <a:lnTo>
                  <a:pt x="1620456" y="56261"/>
                </a:lnTo>
                <a:lnTo>
                  <a:pt x="1624457" y="42037"/>
                </a:lnTo>
                <a:lnTo>
                  <a:pt x="1625282" y="37338"/>
                </a:lnTo>
                <a:lnTo>
                  <a:pt x="1628140" y="21336"/>
                </a:lnTo>
                <a:lnTo>
                  <a:pt x="1628305" y="19304"/>
                </a:lnTo>
                <a:lnTo>
                  <a:pt x="1629029" y="10668"/>
                </a:lnTo>
                <a:lnTo>
                  <a:pt x="1629283" y="508"/>
                </a:lnTo>
                <a:close/>
              </a:path>
              <a:path w="1716404" h="1730375">
                <a:moveTo>
                  <a:pt x="1697418" y="1701546"/>
                </a:moveTo>
                <a:lnTo>
                  <a:pt x="1652397" y="1701546"/>
                </a:lnTo>
                <a:lnTo>
                  <a:pt x="1639747" y="1701546"/>
                </a:lnTo>
                <a:lnTo>
                  <a:pt x="1639570" y="1729994"/>
                </a:lnTo>
                <a:lnTo>
                  <a:pt x="1697418" y="1701546"/>
                </a:lnTo>
                <a:close/>
              </a:path>
              <a:path w="1716404" h="1730375">
                <a:moveTo>
                  <a:pt x="1716024" y="1692402"/>
                </a:moveTo>
                <a:lnTo>
                  <a:pt x="1640078" y="1653794"/>
                </a:lnTo>
                <a:lnTo>
                  <a:pt x="1639874" y="1682407"/>
                </a:lnTo>
                <a:lnTo>
                  <a:pt x="1557528" y="1681861"/>
                </a:lnTo>
                <a:lnTo>
                  <a:pt x="1400048" y="1678559"/>
                </a:lnTo>
                <a:lnTo>
                  <a:pt x="1245362" y="1673225"/>
                </a:lnTo>
                <a:lnTo>
                  <a:pt x="1020445" y="1661922"/>
                </a:lnTo>
                <a:lnTo>
                  <a:pt x="877189" y="1652270"/>
                </a:lnTo>
                <a:lnTo>
                  <a:pt x="809701" y="1646936"/>
                </a:lnTo>
                <a:lnTo>
                  <a:pt x="808101" y="1646809"/>
                </a:lnTo>
                <a:lnTo>
                  <a:pt x="808228" y="1646936"/>
                </a:lnTo>
                <a:lnTo>
                  <a:pt x="675640" y="1634998"/>
                </a:lnTo>
                <a:lnTo>
                  <a:pt x="612648" y="1628648"/>
                </a:lnTo>
                <a:lnTo>
                  <a:pt x="612775" y="1628648"/>
                </a:lnTo>
                <a:lnTo>
                  <a:pt x="553059" y="1621917"/>
                </a:lnTo>
                <a:lnTo>
                  <a:pt x="551942" y="1621790"/>
                </a:lnTo>
                <a:lnTo>
                  <a:pt x="552069" y="1621917"/>
                </a:lnTo>
                <a:lnTo>
                  <a:pt x="493649" y="1614805"/>
                </a:lnTo>
                <a:lnTo>
                  <a:pt x="493776" y="1614805"/>
                </a:lnTo>
                <a:lnTo>
                  <a:pt x="438150" y="1607566"/>
                </a:lnTo>
                <a:lnTo>
                  <a:pt x="438277" y="1607566"/>
                </a:lnTo>
                <a:lnTo>
                  <a:pt x="385318" y="1600073"/>
                </a:lnTo>
                <a:lnTo>
                  <a:pt x="385445" y="1600073"/>
                </a:lnTo>
                <a:lnTo>
                  <a:pt x="335534" y="1592326"/>
                </a:lnTo>
                <a:lnTo>
                  <a:pt x="335661" y="1592326"/>
                </a:lnTo>
                <a:lnTo>
                  <a:pt x="288798" y="1584325"/>
                </a:lnTo>
                <a:lnTo>
                  <a:pt x="288925" y="1584325"/>
                </a:lnTo>
                <a:lnTo>
                  <a:pt x="245364" y="1576197"/>
                </a:lnTo>
                <a:lnTo>
                  <a:pt x="245491" y="1576197"/>
                </a:lnTo>
                <a:lnTo>
                  <a:pt x="205359" y="1567942"/>
                </a:lnTo>
                <a:lnTo>
                  <a:pt x="205613" y="1567942"/>
                </a:lnTo>
                <a:lnTo>
                  <a:pt x="169570" y="1559433"/>
                </a:lnTo>
                <a:lnTo>
                  <a:pt x="169037" y="1559306"/>
                </a:lnTo>
                <a:lnTo>
                  <a:pt x="169291" y="1559433"/>
                </a:lnTo>
                <a:lnTo>
                  <a:pt x="136398" y="1550797"/>
                </a:lnTo>
                <a:lnTo>
                  <a:pt x="136779" y="1550797"/>
                </a:lnTo>
                <a:lnTo>
                  <a:pt x="108661" y="1542288"/>
                </a:lnTo>
                <a:lnTo>
                  <a:pt x="107823" y="1542034"/>
                </a:lnTo>
                <a:lnTo>
                  <a:pt x="108204" y="1542288"/>
                </a:lnTo>
                <a:lnTo>
                  <a:pt x="84010" y="1533525"/>
                </a:lnTo>
                <a:lnTo>
                  <a:pt x="83312" y="1533271"/>
                </a:lnTo>
                <a:lnTo>
                  <a:pt x="83820" y="1533525"/>
                </a:lnTo>
                <a:lnTo>
                  <a:pt x="64274" y="1525016"/>
                </a:lnTo>
                <a:lnTo>
                  <a:pt x="63119" y="1524508"/>
                </a:lnTo>
                <a:lnTo>
                  <a:pt x="63881" y="1525016"/>
                </a:lnTo>
                <a:lnTo>
                  <a:pt x="48971" y="1516761"/>
                </a:lnTo>
                <a:lnTo>
                  <a:pt x="47764" y="1516100"/>
                </a:lnTo>
                <a:lnTo>
                  <a:pt x="47472" y="1515872"/>
                </a:lnTo>
                <a:lnTo>
                  <a:pt x="38684" y="1509141"/>
                </a:lnTo>
                <a:lnTo>
                  <a:pt x="37820" y="1508493"/>
                </a:lnTo>
                <a:lnTo>
                  <a:pt x="37134" y="1507617"/>
                </a:lnTo>
                <a:lnTo>
                  <a:pt x="33820" y="1503426"/>
                </a:lnTo>
                <a:lnTo>
                  <a:pt x="32385" y="1501609"/>
                </a:lnTo>
                <a:lnTo>
                  <a:pt x="31940" y="1499997"/>
                </a:lnTo>
                <a:lnTo>
                  <a:pt x="30353" y="1494282"/>
                </a:lnTo>
                <a:lnTo>
                  <a:pt x="12065" y="1499362"/>
                </a:lnTo>
                <a:lnTo>
                  <a:pt x="14986" y="1510284"/>
                </a:lnTo>
                <a:lnTo>
                  <a:pt x="24130" y="1521968"/>
                </a:lnTo>
                <a:lnTo>
                  <a:pt x="76581" y="1551178"/>
                </a:lnTo>
                <a:lnTo>
                  <a:pt x="131445" y="1569085"/>
                </a:lnTo>
                <a:lnTo>
                  <a:pt x="201422" y="1586484"/>
                </a:lnTo>
                <a:lnTo>
                  <a:pt x="241808" y="1594866"/>
                </a:lnTo>
                <a:lnTo>
                  <a:pt x="285496" y="1603121"/>
                </a:lnTo>
                <a:lnTo>
                  <a:pt x="332486" y="1611122"/>
                </a:lnTo>
                <a:lnTo>
                  <a:pt x="382524" y="1618869"/>
                </a:lnTo>
                <a:lnTo>
                  <a:pt x="435610" y="1626489"/>
                </a:lnTo>
                <a:lnTo>
                  <a:pt x="491363" y="1633728"/>
                </a:lnTo>
                <a:lnTo>
                  <a:pt x="610616" y="1647571"/>
                </a:lnTo>
                <a:lnTo>
                  <a:pt x="739267" y="1660017"/>
                </a:lnTo>
                <a:lnTo>
                  <a:pt x="875792" y="1671320"/>
                </a:lnTo>
                <a:lnTo>
                  <a:pt x="1019289" y="1680972"/>
                </a:lnTo>
                <a:lnTo>
                  <a:pt x="1244600" y="1692275"/>
                </a:lnTo>
                <a:lnTo>
                  <a:pt x="1399540" y="1697609"/>
                </a:lnTo>
                <a:lnTo>
                  <a:pt x="1557147" y="1700784"/>
                </a:lnTo>
                <a:lnTo>
                  <a:pt x="1639747" y="1701457"/>
                </a:lnTo>
                <a:lnTo>
                  <a:pt x="1652397" y="1701546"/>
                </a:lnTo>
                <a:lnTo>
                  <a:pt x="1697621" y="1701457"/>
                </a:lnTo>
                <a:lnTo>
                  <a:pt x="1716024" y="1692402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4942" y="8532062"/>
            <a:ext cx="23260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9E2C17"/>
                </a:solidFill>
                <a:latin typeface="Arial Black"/>
                <a:cs typeface="Arial Black"/>
              </a:rPr>
              <a:t>5. </a:t>
            </a:r>
            <a:r>
              <a:rPr sz="1200" spc="-120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200" spc="-114" dirty="0">
                <a:solidFill>
                  <a:srgbClr val="9E2C17"/>
                </a:solidFill>
                <a:latin typeface="Arial Black"/>
                <a:cs typeface="Arial Black"/>
              </a:rPr>
              <a:t>на </a:t>
            </a:r>
            <a:r>
              <a:rPr sz="1200" spc="-150" dirty="0">
                <a:solidFill>
                  <a:srgbClr val="9E2C17"/>
                </a:solidFill>
                <a:latin typeface="Arial Black"/>
                <a:cs typeface="Arial Black"/>
              </a:rPr>
              <a:t>любую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отметку  </a:t>
            </a:r>
            <a:r>
              <a:rPr sz="1200" spc="-40" dirty="0">
                <a:solidFill>
                  <a:srgbClr val="9E2C17"/>
                </a:solidFill>
                <a:latin typeface="Arial Black"/>
                <a:cs typeface="Arial Black"/>
              </a:rPr>
              <a:t>для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перехода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к 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итоговой  </a:t>
            </a:r>
            <a:r>
              <a:rPr sz="1200" spc="-105" dirty="0">
                <a:solidFill>
                  <a:srgbClr val="9E2C17"/>
                </a:solidFill>
                <a:latin typeface="Arial Black"/>
                <a:cs typeface="Arial Black"/>
              </a:rPr>
              <a:t>странице урока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и </a:t>
            </a:r>
            <a:r>
              <a:rPr sz="1200" spc="-80" dirty="0">
                <a:solidFill>
                  <a:srgbClr val="9E2C17"/>
                </a:solidFill>
                <a:latin typeface="Arial Black"/>
                <a:cs typeface="Arial Black"/>
              </a:rPr>
              <a:t>подробного  </a:t>
            </a:r>
            <a:r>
              <a:rPr sz="1200" spc="-95" dirty="0">
                <a:solidFill>
                  <a:srgbClr val="9E2C17"/>
                </a:solidFill>
                <a:latin typeface="Arial Black"/>
                <a:cs typeface="Arial Black"/>
              </a:rPr>
              <a:t>просмотра результатов 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выполнения</a:t>
            </a:r>
            <a:r>
              <a:rPr sz="1200" spc="-1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200" spc="-100" dirty="0">
                <a:solidFill>
                  <a:srgbClr val="9E2C17"/>
                </a:solidFill>
                <a:latin typeface="Arial Black"/>
                <a:cs typeface="Arial Black"/>
              </a:rPr>
              <a:t>заданий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20896" y="7224268"/>
            <a:ext cx="1174750" cy="1291590"/>
          </a:xfrm>
          <a:custGeom>
            <a:avLst/>
            <a:gdLst/>
            <a:ahLst/>
            <a:cxnLst/>
            <a:rect l="l" t="t" r="r" b="b"/>
            <a:pathLst>
              <a:path w="1174750" h="1291590">
                <a:moveTo>
                  <a:pt x="0" y="1212595"/>
                </a:moveTo>
                <a:lnTo>
                  <a:pt x="32765" y="1291208"/>
                </a:lnTo>
                <a:lnTo>
                  <a:pt x="69618" y="1228851"/>
                </a:lnTo>
                <a:lnTo>
                  <a:pt x="46608" y="1228851"/>
                </a:lnTo>
                <a:lnTo>
                  <a:pt x="27686" y="1226946"/>
                </a:lnTo>
                <a:lnTo>
                  <a:pt x="28991" y="1214628"/>
                </a:lnTo>
                <a:lnTo>
                  <a:pt x="0" y="1212595"/>
                </a:lnTo>
                <a:close/>
              </a:path>
              <a:path w="1174750" h="1291590">
                <a:moveTo>
                  <a:pt x="28991" y="1214628"/>
                </a:moveTo>
                <a:lnTo>
                  <a:pt x="27686" y="1226946"/>
                </a:lnTo>
                <a:lnTo>
                  <a:pt x="46608" y="1228851"/>
                </a:lnTo>
                <a:lnTo>
                  <a:pt x="47994" y="1215961"/>
                </a:lnTo>
                <a:lnTo>
                  <a:pt x="28991" y="1214628"/>
                </a:lnTo>
                <a:close/>
              </a:path>
              <a:path w="1174750" h="1291590">
                <a:moveTo>
                  <a:pt x="47994" y="1215961"/>
                </a:moveTo>
                <a:lnTo>
                  <a:pt x="46608" y="1228851"/>
                </a:lnTo>
                <a:lnTo>
                  <a:pt x="69618" y="1228851"/>
                </a:lnTo>
                <a:lnTo>
                  <a:pt x="76073" y="1217929"/>
                </a:lnTo>
                <a:lnTo>
                  <a:pt x="47994" y="1215961"/>
                </a:lnTo>
                <a:close/>
              </a:path>
              <a:path w="1174750" h="1291590">
                <a:moveTo>
                  <a:pt x="624839" y="635253"/>
                </a:moveTo>
                <a:lnTo>
                  <a:pt x="571626" y="637158"/>
                </a:lnTo>
                <a:lnTo>
                  <a:pt x="517525" y="644651"/>
                </a:lnTo>
                <a:lnTo>
                  <a:pt x="464184" y="659129"/>
                </a:lnTo>
                <a:lnTo>
                  <a:pt x="411988" y="680084"/>
                </a:lnTo>
                <a:lnTo>
                  <a:pt x="361314" y="707008"/>
                </a:lnTo>
                <a:lnTo>
                  <a:pt x="312800" y="739393"/>
                </a:lnTo>
                <a:lnTo>
                  <a:pt x="266445" y="776731"/>
                </a:lnTo>
                <a:lnTo>
                  <a:pt x="223012" y="818641"/>
                </a:lnTo>
                <a:lnTo>
                  <a:pt x="182752" y="864615"/>
                </a:lnTo>
                <a:lnTo>
                  <a:pt x="146050" y="914145"/>
                </a:lnTo>
                <a:lnTo>
                  <a:pt x="113283" y="966850"/>
                </a:lnTo>
                <a:lnTo>
                  <a:pt x="84962" y="1022095"/>
                </a:lnTo>
                <a:lnTo>
                  <a:pt x="61467" y="1079499"/>
                </a:lnTo>
                <a:lnTo>
                  <a:pt x="43179" y="1138808"/>
                </a:lnTo>
                <a:lnTo>
                  <a:pt x="30606" y="1199387"/>
                </a:lnTo>
                <a:lnTo>
                  <a:pt x="28991" y="1214628"/>
                </a:lnTo>
                <a:lnTo>
                  <a:pt x="47994" y="1215961"/>
                </a:lnTo>
                <a:lnTo>
                  <a:pt x="49448" y="1202435"/>
                </a:lnTo>
                <a:lnTo>
                  <a:pt x="54771" y="1173098"/>
                </a:lnTo>
                <a:lnTo>
                  <a:pt x="61632" y="1143761"/>
                </a:lnTo>
                <a:lnTo>
                  <a:pt x="69868" y="1114805"/>
                </a:lnTo>
                <a:lnTo>
                  <a:pt x="79375" y="1085722"/>
                </a:lnTo>
                <a:lnTo>
                  <a:pt x="90296" y="1057655"/>
                </a:lnTo>
                <a:lnTo>
                  <a:pt x="102362" y="1029842"/>
                </a:lnTo>
                <a:lnTo>
                  <a:pt x="115447" y="1002918"/>
                </a:lnTo>
                <a:lnTo>
                  <a:pt x="129716" y="976375"/>
                </a:lnTo>
                <a:lnTo>
                  <a:pt x="145414" y="949959"/>
                </a:lnTo>
                <a:lnTo>
                  <a:pt x="161677" y="925067"/>
                </a:lnTo>
                <a:lnTo>
                  <a:pt x="161925" y="924686"/>
                </a:lnTo>
                <a:lnTo>
                  <a:pt x="179143" y="900429"/>
                </a:lnTo>
                <a:lnTo>
                  <a:pt x="197612" y="876426"/>
                </a:lnTo>
                <a:lnTo>
                  <a:pt x="216701" y="853947"/>
                </a:lnTo>
                <a:lnTo>
                  <a:pt x="236981" y="831595"/>
                </a:lnTo>
                <a:lnTo>
                  <a:pt x="257432" y="811021"/>
                </a:lnTo>
                <a:lnTo>
                  <a:pt x="257682" y="810767"/>
                </a:lnTo>
                <a:lnTo>
                  <a:pt x="279273" y="790828"/>
                </a:lnTo>
                <a:lnTo>
                  <a:pt x="301370" y="772159"/>
                </a:lnTo>
                <a:lnTo>
                  <a:pt x="323903" y="754760"/>
                </a:lnTo>
                <a:lnTo>
                  <a:pt x="347108" y="738504"/>
                </a:lnTo>
                <a:lnTo>
                  <a:pt x="371348" y="723264"/>
                </a:lnTo>
                <a:lnTo>
                  <a:pt x="395161" y="709675"/>
                </a:lnTo>
                <a:lnTo>
                  <a:pt x="420242" y="697229"/>
                </a:lnTo>
                <a:lnTo>
                  <a:pt x="444843" y="686561"/>
                </a:lnTo>
                <a:lnTo>
                  <a:pt x="444626" y="686561"/>
                </a:lnTo>
                <a:lnTo>
                  <a:pt x="470534" y="677036"/>
                </a:lnTo>
                <a:lnTo>
                  <a:pt x="470849" y="677036"/>
                </a:lnTo>
                <a:lnTo>
                  <a:pt x="495934" y="669289"/>
                </a:lnTo>
                <a:lnTo>
                  <a:pt x="496494" y="669289"/>
                </a:lnTo>
                <a:lnTo>
                  <a:pt x="521588" y="663320"/>
                </a:lnTo>
                <a:lnTo>
                  <a:pt x="521811" y="663320"/>
                </a:lnTo>
                <a:lnTo>
                  <a:pt x="547369" y="658875"/>
                </a:lnTo>
                <a:lnTo>
                  <a:pt x="547941" y="658875"/>
                </a:lnTo>
                <a:lnTo>
                  <a:pt x="573277" y="656208"/>
                </a:lnTo>
                <a:lnTo>
                  <a:pt x="572642" y="656208"/>
                </a:lnTo>
                <a:lnTo>
                  <a:pt x="625855" y="654303"/>
                </a:lnTo>
                <a:lnTo>
                  <a:pt x="653033" y="651509"/>
                </a:lnTo>
                <a:lnTo>
                  <a:pt x="679957" y="646810"/>
                </a:lnTo>
                <a:lnTo>
                  <a:pt x="706754" y="640460"/>
                </a:lnTo>
                <a:lnTo>
                  <a:pt x="723607" y="635380"/>
                </a:lnTo>
                <a:lnTo>
                  <a:pt x="624204" y="635380"/>
                </a:lnTo>
                <a:lnTo>
                  <a:pt x="624839" y="635253"/>
                </a:lnTo>
                <a:close/>
              </a:path>
              <a:path w="1174750" h="1291590">
                <a:moveTo>
                  <a:pt x="49512" y="1201838"/>
                </a:moveTo>
                <a:lnTo>
                  <a:pt x="49402" y="1202435"/>
                </a:lnTo>
                <a:lnTo>
                  <a:pt x="49512" y="1201838"/>
                </a:lnTo>
                <a:close/>
              </a:path>
              <a:path w="1174750" h="1291590">
                <a:moveTo>
                  <a:pt x="54863" y="1172590"/>
                </a:moveTo>
                <a:lnTo>
                  <a:pt x="54737" y="1173098"/>
                </a:lnTo>
                <a:lnTo>
                  <a:pt x="54863" y="1172590"/>
                </a:lnTo>
                <a:close/>
              </a:path>
              <a:path w="1174750" h="1291590">
                <a:moveTo>
                  <a:pt x="61721" y="1143380"/>
                </a:moveTo>
                <a:lnTo>
                  <a:pt x="61594" y="1143761"/>
                </a:lnTo>
                <a:lnTo>
                  <a:pt x="61721" y="1143380"/>
                </a:lnTo>
                <a:close/>
              </a:path>
              <a:path w="1174750" h="1291590">
                <a:moveTo>
                  <a:pt x="69976" y="1114424"/>
                </a:moveTo>
                <a:lnTo>
                  <a:pt x="69850" y="1114805"/>
                </a:lnTo>
                <a:lnTo>
                  <a:pt x="69976" y="1114424"/>
                </a:lnTo>
                <a:close/>
              </a:path>
              <a:path w="1174750" h="1291590">
                <a:moveTo>
                  <a:pt x="79444" y="1085722"/>
                </a:moveTo>
                <a:lnTo>
                  <a:pt x="79248" y="1086230"/>
                </a:lnTo>
                <a:lnTo>
                  <a:pt x="79444" y="1085722"/>
                </a:lnTo>
                <a:close/>
              </a:path>
              <a:path w="1174750" h="1291590">
                <a:moveTo>
                  <a:pt x="90334" y="1057655"/>
                </a:moveTo>
                <a:lnTo>
                  <a:pt x="90169" y="1058036"/>
                </a:lnTo>
                <a:lnTo>
                  <a:pt x="90334" y="1057655"/>
                </a:lnTo>
                <a:close/>
              </a:path>
              <a:path w="1174750" h="1291590">
                <a:moveTo>
                  <a:pt x="102419" y="1029842"/>
                </a:moveTo>
                <a:lnTo>
                  <a:pt x="102234" y="1030223"/>
                </a:lnTo>
                <a:lnTo>
                  <a:pt x="102419" y="1029842"/>
                </a:lnTo>
                <a:close/>
              </a:path>
              <a:path w="1174750" h="1291590">
                <a:moveTo>
                  <a:pt x="129920" y="975994"/>
                </a:moveTo>
                <a:lnTo>
                  <a:pt x="129666" y="976375"/>
                </a:lnTo>
                <a:lnTo>
                  <a:pt x="129920" y="975994"/>
                </a:lnTo>
                <a:close/>
              </a:path>
              <a:path w="1174750" h="1291590">
                <a:moveTo>
                  <a:pt x="145535" y="949959"/>
                </a:moveTo>
                <a:lnTo>
                  <a:pt x="145287" y="950340"/>
                </a:lnTo>
                <a:lnTo>
                  <a:pt x="145535" y="949959"/>
                </a:lnTo>
                <a:close/>
              </a:path>
              <a:path w="1174750" h="1291590">
                <a:moveTo>
                  <a:pt x="161941" y="924686"/>
                </a:moveTo>
                <a:lnTo>
                  <a:pt x="161751" y="924954"/>
                </a:lnTo>
                <a:lnTo>
                  <a:pt x="161941" y="924686"/>
                </a:lnTo>
                <a:close/>
              </a:path>
              <a:path w="1174750" h="1291590">
                <a:moveTo>
                  <a:pt x="179324" y="900175"/>
                </a:moveTo>
                <a:lnTo>
                  <a:pt x="179069" y="900429"/>
                </a:lnTo>
                <a:lnTo>
                  <a:pt x="179324" y="900175"/>
                </a:lnTo>
                <a:close/>
              </a:path>
              <a:path w="1174750" h="1291590">
                <a:moveTo>
                  <a:pt x="197680" y="876426"/>
                </a:moveTo>
                <a:lnTo>
                  <a:pt x="197357" y="876807"/>
                </a:lnTo>
                <a:lnTo>
                  <a:pt x="197680" y="876426"/>
                </a:lnTo>
                <a:close/>
              </a:path>
              <a:path w="1174750" h="1291590">
                <a:moveTo>
                  <a:pt x="216915" y="853693"/>
                </a:moveTo>
                <a:lnTo>
                  <a:pt x="216662" y="853947"/>
                </a:lnTo>
                <a:lnTo>
                  <a:pt x="216915" y="853693"/>
                </a:lnTo>
                <a:close/>
              </a:path>
              <a:path w="1174750" h="1291590">
                <a:moveTo>
                  <a:pt x="237104" y="831595"/>
                </a:moveTo>
                <a:lnTo>
                  <a:pt x="236727" y="831976"/>
                </a:lnTo>
                <a:lnTo>
                  <a:pt x="237104" y="831595"/>
                </a:lnTo>
                <a:close/>
              </a:path>
              <a:path w="1174750" h="1291590">
                <a:moveTo>
                  <a:pt x="257703" y="810767"/>
                </a:moveTo>
                <a:lnTo>
                  <a:pt x="257464" y="810989"/>
                </a:lnTo>
                <a:lnTo>
                  <a:pt x="257703" y="810767"/>
                </a:lnTo>
                <a:close/>
              </a:path>
              <a:path w="1174750" h="1291590">
                <a:moveTo>
                  <a:pt x="279341" y="790828"/>
                </a:moveTo>
                <a:lnTo>
                  <a:pt x="278891" y="791209"/>
                </a:lnTo>
                <a:lnTo>
                  <a:pt x="279341" y="790828"/>
                </a:lnTo>
                <a:close/>
              </a:path>
              <a:path w="1174750" h="1291590">
                <a:moveTo>
                  <a:pt x="301444" y="772159"/>
                </a:moveTo>
                <a:lnTo>
                  <a:pt x="301116" y="772413"/>
                </a:lnTo>
                <a:lnTo>
                  <a:pt x="301444" y="772159"/>
                </a:lnTo>
                <a:close/>
              </a:path>
              <a:path w="1174750" h="1291590">
                <a:moveTo>
                  <a:pt x="324230" y="754506"/>
                </a:moveTo>
                <a:lnTo>
                  <a:pt x="323850" y="754760"/>
                </a:lnTo>
                <a:lnTo>
                  <a:pt x="324230" y="754506"/>
                </a:lnTo>
                <a:close/>
              </a:path>
              <a:path w="1174750" h="1291590">
                <a:moveTo>
                  <a:pt x="371410" y="723264"/>
                </a:moveTo>
                <a:lnTo>
                  <a:pt x="370966" y="723518"/>
                </a:lnTo>
                <a:lnTo>
                  <a:pt x="371410" y="723264"/>
                </a:lnTo>
                <a:close/>
              </a:path>
              <a:path w="1174750" h="1291590">
                <a:moveTo>
                  <a:pt x="395571" y="709441"/>
                </a:moveTo>
                <a:lnTo>
                  <a:pt x="395096" y="709675"/>
                </a:lnTo>
                <a:lnTo>
                  <a:pt x="395571" y="709441"/>
                </a:lnTo>
                <a:close/>
              </a:path>
              <a:path w="1174750" h="1291590">
                <a:moveTo>
                  <a:pt x="420318" y="697229"/>
                </a:moveTo>
                <a:lnTo>
                  <a:pt x="419734" y="697483"/>
                </a:lnTo>
                <a:lnTo>
                  <a:pt x="420318" y="697229"/>
                </a:lnTo>
                <a:close/>
              </a:path>
              <a:path w="1174750" h="1291590">
                <a:moveTo>
                  <a:pt x="445134" y="686434"/>
                </a:moveTo>
                <a:lnTo>
                  <a:pt x="444626" y="686561"/>
                </a:lnTo>
                <a:lnTo>
                  <a:pt x="444843" y="686561"/>
                </a:lnTo>
                <a:lnTo>
                  <a:pt x="445134" y="686434"/>
                </a:lnTo>
                <a:close/>
              </a:path>
              <a:path w="1174750" h="1291590">
                <a:moveTo>
                  <a:pt x="470849" y="677036"/>
                </a:moveTo>
                <a:lnTo>
                  <a:pt x="470534" y="677036"/>
                </a:lnTo>
                <a:lnTo>
                  <a:pt x="470026" y="677290"/>
                </a:lnTo>
                <a:lnTo>
                  <a:pt x="470849" y="677036"/>
                </a:lnTo>
                <a:close/>
              </a:path>
              <a:path w="1174750" h="1291590">
                <a:moveTo>
                  <a:pt x="496494" y="669289"/>
                </a:moveTo>
                <a:lnTo>
                  <a:pt x="495934" y="669289"/>
                </a:lnTo>
                <a:lnTo>
                  <a:pt x="495426" y="669543"/>
                </a:lnTo>
                <a:lnTo>
                  <a:pt x="496494" y="669289"/>
                </a:lnTo>
                <a:close/>
              </a:path>
              <a:path w="1174750" h="1291590">
                <a:moveTo>
                  <a:pt x="521811" y="663320"/>
                </a:moveTo>
                <a:lnTo>
                  <a:pt x="521588" y="663320"/>
                </a:lnTo>
                <a:lnTo>
                  <a:pt x="521080" y="663447"/>
                </a:lnTo>
                <a:lnTo>
                  <a:pt x="521811" y="663320"/>
                </a:lnTo>
                <a:close/>
              </a:path>
              <a:path w="1174750" h="1291590">
                <a:moveTo>
                  <a:pt x="547941" y="658875"/>
                </a:moveTo>
                <a:lnTo>
                  <a:pt x="547369" y="658875"/>
                </a:lnTo>
                <a:lnTo>
                  <a:pt x="546734" y="659002"/>
                </a:lnTo>
                <a:lnTo>
                  <a:pt x="547941" y="658875"/>
                </a:lnTo>
                <a:close/>
              </a:path>
              <a:path w="1174750" h="1291590">
                <a:moveTo>
                  <a:pt x="650748" y="632586"/>
                </a:moveTo>
                <a:lnTo>
                  <a:pt x="624204" y="635380"/>
                </a:lnTo>
                <a:lnTo>
                  <a:pt x="723607" y="635380"/>
                </a:lnTo>
                <a:lnTo>
                  <a:pt x="732455" y="632713"/>
                </a:lnTo>
                <a:lnTo>
                  <a:pt x="650113" y="632713"/>
                </a:lnTo>
                <a:lnTo>
                  <a:pt x="650748" y="632586"/>
                </a:lnTo>
                <a:close/>
              </a:path>
              <a:path w="1174750" h="1291590">
                <a:moveTo>
                  <a:pt x="676401" y="628141"/>
                </a:moveTo>
                <a:lnTo>
                  <a:pt x="650113" y="632713"/>
                </a:lnTo>
                <a:lnTo>
                  <a:pt x="732455" y="632713"/>
                </a:lnTo>
                <a:lnTo>
                  <a:pt x="733298" y="632459"/>
                </a:lnTo>
                <a:lnTo>
                  <a:pt x="744564" y="628268"/>
                </a:lnTo>
                <a:lnTo>
                  <a:pt x="675893" y="628268"/>
                </a:lnTo>
                <a:lnTo>
                  <a:pt x="676401" y="628141"/>
                </a:lnTo>
                <a:close/>
              </a:path>
              <a:path w="1174750" h="1291590">
                <a:moveTo>
                  <a:pt x="761059" y="622045"/>
                </a:moveTo>
                <a:lnTo>
                  <a:pt x="702055" y="622045"/>
                </a:lnTo>
                <a:lnTo>
                  <a:pt x="675893" y="628268"/>
                </a:lnTo>
                <a:lnTo>
                  <a:pt x="744564" y="628268"/>
                </a:lnTo>
                <a:lnTo>
                  <a:pt x="759587" y="622680"/>
                </a:lnTo>
                <a:lnTo>
                  <a:pt x="761059" y="622045"/>
                </a:lnTo>
                <a:close/>
              </a:path>
              <a:path w="1174750" h="1291590">
                <a:moveTo>
                  <a:pt x="779017" y="614298"/>
                </a:moveTo>
                <a:lnTo>
                  <a:pt x="727455" y="614298"/>
                </a:lnTo>
                <a:lnTo>
                  <a:pt x="701641" y="622144"/>
                </a:lnTo>
                <a:lnTo>
                  <a:pt x="702055" y="622045"/>
                </a:lnTo>
                <a:lnTo>
                  <a:pt x="761059" y="622045"/>
                </a:lnTo>
                <a:lnTo>
                  <a:pt x="779017" y="614298"/>
                </a:lnTo>
                <a:close/>
              </a:path>
              <a:path w="1174750" h="1291590">
                <a:moveTo>
                  <a:pt x="752728" y="604900"/>
                </a:moveTo>
                <a:lnTo>
                  <a:pt x="726948" y="614425"/>
                </a:lnTo>
                <a:lnTo>
                  <a:pt x="727455" y="614298"/>
                </a:lnTo>
                <a:lnTo>
                  <a:pt x="779017" y="614298"/>
                </a:lnTo>
                <a:lnTo>
                  <a:pt x="785494" y="611504"/>
                </a:lnTo>
                <a:lnTo>
                  <a:pt x="798258" y="605154"/>
                </a:lnTo>
                <a:lnTo>
                  <a:pt x="752220" y="605154"/>
                </a:lnTo>
                <a:lnTo>
                  <a:pt x="752728" y="604900"/>
                </a:lnTo>
                <a:close/>
              </a:path>
              <a:path w="1174750" h="1291590">
                <a:moveTo>
                  <a:pt x="819255" y="594105"/>
                </a:moveTo>
                <a:lnTo>
                  <a:pt x="777620" y="594105"/>
                </a:lnTo>
                <a:lnTo>
                  <a:pt x="752220" y="605154"/>
                </a:lnTo>
                <a:lnTo>
                  <a:pt x="798258" y="605154"/>
                </a:lnTo>
                <a:lnTo>
                  <a:pt x="811021" y="598804"/>
                </a:lnTo>
                <a:lnTo>
                  <a:pt x="819255" y="594105"/>
                </a:lnTo>
                <a:close/>
              </a:path>
              <a:path w="1174750" h="1291590">
                <a:moveTo>
                  <a:pt x="840387" y="581786"/>
                </a:moveTo>
                <a:lnTo>
                  <a:pt x="802386" y="581786"/>
                </a:lnTo>
                <a:lnTo>
                  <a:pt x="777239" y="594232"/>
                </a:lnTo>
                <a:lnTo>
                  <a:pt x="777620" y="594105"/>
                </a:lnTo>
                <a:lnTo>
                  <a:pt x="819255" y="594105"/>
                </a:lnTo>
                <a:lnTo>
                  <a:pt x="836167" y="584453"/>
                </a:lnTo>
                <a:lnTo>
                  <a:pt x="840387" y="581786"/>
                </a:lnTo>
                <a:close/>
              </a:path>
              <a:path w="1174750" h="1291590">
                <a:moveTo>
                  <a:pt x="883238" y="553084"/>
                </a:moveTo>
                <a:lnTo>
                  <a:pt x="850391" y="553084"/>
                </a:lnTo>
                <a:lnTo>
                  <a:pt x="826134" y="568324"/>
                </a:lnTo>
                <a:lnTo>
                  <a:pt x="801913" y="582020"/>
                </a:lnTo>
                <a:lnTo>
                  <a:pt x="802386" y="581786"/>
                </a:lnTo>
                <a:lnTo>
                  <a:pt x="840387" y="581786"/>
                </a:lnTo>
                <a:lnTo>
                  <a:pt x="860678" y="568959"/>
                </a:lnTo>
                <a:lnTo>
                  <a:pt x="883238" y="553084"/>
                </a:lnTo>
                <a:close/>
              </a:path>
              <a:path w="1174750" h="1291590">
                <a:moveTo>
                  <a:pt x="826515" y="568070"/>
                </a:moveTo>
                <a:lnTo>
                  <a:pt x="826068" y="568324"/>
                </a:lnTo>
                <a:lnTo>
                  <a:pt x="826515" y="568070"/>
                </a:lnTo>
                <a:close/>
              </a:path>
              <a:path w="1174750" h="1291590">
                <a:moveTo>
                  <a:pt x="904867" y="536574"/>
                </a:moveTo>
                <a:lnTo>
                  <a:pt x="873632" y="536574"/>
                </a:lnTo>
                <a:lnTo>
                  <a:pt x="850190" y="553211"/>
                </a:lnTo>
                <a:lnTo>
                  <a:pt x="850391" y="553084"/>
                </a:lnTo>
                <a:lnTo>
                  <a:pt x="883238" y="553084"/>
                </a:lnTo>
                <a:lnTo>
                  <a:pt x="884681" y="552068"/>
                </a:lnTo>
                <a:lnTo>
                  <a:pt x="904867" y="536574"/>
                </a:lnTo>
                <a:close/>
              </a:path>
              <a:path w="1174750" h="1291590">
                <a:moveTo>
                  <a:pt x="946546" y="500379"/>
                </a:moveTo>
                <a:lnTo>
                  <a:pt x="918590" y="500379"/>
                </a:lnTo>
                <a:lnTo>
                  <a:pt x="896112" y="519302"/>
                </a:lnTo>
                <a:lnTo>
                  <a:pt x="873251" y="536828"/>
                </a:lnTo>
                <a:lnTo>
                  <a:pt x="873632" y="536574"/>
                </a:lnTo>
                <a:lnTo>
                  <a:pt x="904867" y="536574"/>
                </a:lnTo>
                <a:lnTo>
                  <a:pt x="908176" y="534034"/>
                </a:lnTo>
                <a:lnTo>
                  <a:pt x="931037" y="514730"/>
                </a:lnTo>
                <a:lnTo>
                  <a:pt x="946546" y="500379"/>
                </a:lnTo>
                <a:close/>
              </a:path>
              <a:path w="1174750" h="1291590">
                <a:moveTo>
                  <a:pt x="896365" y="519048"/>
                </a:moveTo>
                <a:lnTo>
                  <a:pt x="896035" y="519302"/>
                </a:lnTo>
                <a:lnTo>
                  <a:pt x="896365" y="519048"/>
                </a:lnTo>
                <a:close/>
              </a:path>
              <a:path w="1174750" h="1291590">
                <a:moveTo>
                  <a:pt x="966896" y="480440"/>
                </a:moveTo>
                <a:lnTo>
                  <a:pt x="940053" y="480440"/>
                </a:lnTo>
                <a:lnTo>
                  <a:pt x="918209" y="500633"/>
                </a:lnTo>
                <a:lnTo>
                  <a:pt x="918590" y="500379"/>
                </a:lnTo>
                <a:lnTo>
                  <a:pt x="946546" y="500379"/>
                </a:lnTo>
                <a:lnTo>
                  <a:pt x="953134" y="494283"/>
                </a:lnTo>
                <a:lnTo>
                  <a:pt x="966896" y="480440"/>
                </a:lnTo>
                <a:close/>
              </a:path>
              <a:path w="1174750" h="1291590">
                <a:moveTo>
                  <a:pt x="986675" y="459485"/>
                </a:moveTo>
                <a:lnTo>
                  <a:pt x="960754" y="459485"/>
                </a:lnTo>
                <a:lnTo>
                  <a:pt x="939673" y="480694"/>
                </a:lnTo>
                <a:lnTo>
                  <a:pt x="940053" y="480440"/>
                </a:lnTo>
                <a:lnTo>
                  <a:pt x="966896" y="480440"/>
                </a:lnTo>
                <a:lnTo>
                  <a:pt x="974470" y="472820"/>
                </a:lnTo>
                <a:lnTo>
                  <a:pt x="986675" y="459485"/>
                </a:lnTo>
                <a:close/>
              </a:path>
              <a:path w="1174750" h="1291590">
                <a:moveTo>
                  <a:pt x="1005685" y="437641"/>
                </a:moveTo>
                <a:lnTo>
                  <a:pt x="980820" y="437641"/>
                </a:lnTo>
                <a:lnTo>
                  <a:pt x="960501" y="459739"/>
                </a:lnTo>
                <a:lnTo>
                  <a:pt x="960754" y="459485"/>
                </a:lnTo>
                <a:lnTo>
                  <a:pt x="986675" y="459485"/>
                </a:lnTo>
                <a:lnTo>
                  <a:pt x="995044" y="450341"/>
                </a:lnTo>
                <a:lnTo>
                  <a:pt x="1005685" y="437641"/>
                </a:lnTo>
                <a:close/>
              </a:path>
              <a:path w="1174750" h="1291590">
                <a:moveTo>
                  <a:pt x="1024141" y="414781"/>
                </a:moveTo>
                <a:lnTo>
                  <a:pt x="1000125" y="414781"/>
                </a:lnTo>
                <a:lnTo>
                  <a:pt x="980566" y="437895"/>
                </a:lnTo>
                <a:lnTo>
                  <a:pt x="980820" y="437641"/>
                </a:lnTo>
                <a:lnTo>
                  <a:pt x="1005685" y="437641"/>
                </a:lnTo>
                <a:lnTo>
                  <a:pt x="1014729" y="426846"/>
                </a:lnTo>
                <a:lnTo>
                  <a:pt x="1024141" y="414781"/>
                </a:lnTo>
                <a:close/>
              </a:path>
              <a:path w="1174750" h="1291590">
                <a:moveTo>
                  <a:pt x="1058470" y="366521"/>
                </a:moveTo>
                <a:lnTo>
                  <a:pt x="1035812" y="366521"/>
                </a:lnTo>
                <a:lnTo>
                  <a:pt x="1018158" y="391413"/>
                </a:lnTo>
                <a:lnTo>
                  <a:pt x="999870" y="415035"/>
                </a:lnTo>
                <a:lnTo>
                  <a:pt x="1000125" y="414781"/>
                </a:lnTo>
                <a:lnTo>
                  <a:pt x="1024141" y="414781"/>
                </a:lnTo>
                <a:lnTo>
                  <a:pt x="1033652" y="402589"/>
                </a:lnTo>
                <a:lnTo>
                  <a:pt x="1051432" y="377316"/>
                </a:lnTo>
                <a:lnTo>
                  <a:pt x="1058470" y="366521"/>
                </a:lnTo>
                <a:close/>
              </a:path>
              <a:path w="1174750" h="1291590">
                <a:moveTo>
                  <a:pt x="1018413" y="391032"/>
                </a:moveTo>
                <a:lnTo>
                  <a:pt x="1018118" y="391413"/>
                </a:lnTo>
                <a:lnTo>
                  <a:pt x="1018413" y="391032"/>
                </a:lnTo>
                <a:close/>
              </a:path>
              <a:path w="1174750" h="1291590">
                <a:moveTo>
                  <a:pt x="1089338" y="315213"/>
                </a:moveTo>
                <a:lnTo>
                  <a:pt x="1067689" y="315213"/>
                </a:lnTo>
                <a:lnTo>
                  <a:pt x="1052067" y="341502"/>
                </a:lnTo>
                <a:lnTo>
                  <a:pt x="1035557" y="366775"/>
                </a:lnTo>
                <a:lnTo>
                  <a:pt x="1035812" y="366521"/>
                </a:lnTo>
                <a:lnTo>
                  <a:pt x="1058470" y="366521"/>
                </a:lnTo>
                <a:lnTo>
                  <a:pt x="1068324" y="351408"/>
                </a:lnTo>
                <a:lnTo>
                  <a:pt x="1084199" y="324738"/>
                </a:lnTo>
                <a:lnTo>
                  <a:pt x="1089338" y="315213"/>
                </a:lnTo>
                <a:close/>
              </a:path>
              <a:path w="1174750" h="1291590">
                <a:moveTo>
                  <a:pt x="1052194" y="341248"/>
                </a:moveTo>
                <a:lnTo>
                  <a:pt x="1052029" y="341502"/>
                </a:lnTo>
                <a:lnTo>
                  <a:pt x="1052194" y="341248"/>
                </a:lnTo>
                <a:close/>
              </a:path>
              <a:path w="1174750" h="1291590">
                <a:moveTo>
                  <a:pt x="1138216" y="205231"/>
                </a:moveTo>
                <a:lnTo>
                  <a:pt x="1118234" y="205231"/>
                </a:lnTo>
                <a:lnTo>
                  <a:pt x="1118107" y="205612"/>
                </a:lnTo>
                <a:lnTo>
                  <a:pt x="1107186" y="233933"/>
                </a:lnTo>
                <a:lnTo>
                  <a:pt x="1095120" y="261619"/>
                </a:lnTo>
                <a:lnTo>
                  <a:pt x="1081913" y="288924"/>
                </a:lnTo>
                <a:lnTo>
                  <a:pt x="1067434" y="315467"/>
                </a:lnTo>
                <a:lnTo>
                  <a:pt x="1067689" y="315213"/>
                </a:lnTo>
                <a:lnTo>
                  <a:pt x="1089338" y="315213"/>
                </a:lnTo>
                <a:lnTo>
                  <a:pt x="1098930" y="297433"/>
                </a:lnTo>
                <a:lnTo>
                  <a:pt x="1112519" y="269366"/>
                </a:lnTo>
                <a:lnTo>
                  <a:pt x="1124839" y="240918"/>
                </a:lnTo>
                <a:lnTo>
                  <a:pt x="1136014" y="211835"/>
                </a:lnTo>
                <a:lnTo>
                  <a:pt x="1138216" y="205231"/>
                </a:lnTo>
                <a:close/>
              </a:path>
              <a:path w="1174750" h="1291590">
                <a:moveTo>
                  <a:pt x="1082039" y="288543"/>
                </a:moveTo>
                <a:lnTo>
                  <a:pt x="1081833" y="288924"/>
                </a:lnTo>
                <a:lnTo>
                  <a:pt x="1082039" y="288543"/>
                </a:lnTo>
                <a:close/>
              </a:path>
              <a:path w="1174750" h="1291590">
                <a:moveTo>
                  <a:pt x="1095248" y="261238"/>
                </a:moveTo>
                <a:lnTo>
                  <a:pt x="1095064" y="261619"/>
                </a:lnTo>
                <a:lnTo>
                  <a:pt x="1095248" y="261238"/>
                </a:lnTo>
                <a:close/>
              </a:path>
              <a:path w="1174750" h="1291590">
                <a:moveTo>
                  <a:pt x="1107313" y="233552"/>
                </a:moveTo>
                <a:lnTo>
                  <a:pt x="1107147" y="233933"/>
                </a:lnTo>
                <a:lnTo>
                  <a:pt x="1107313" y="233552"/>
                </a:lnTo>
                <a:close/>
              </a:path>
              <a:path w="1174750" h="1291590">
                <a:moveTo>
                  <a:pt x="1118223" y="205261"/>
                </a:moveTo>
                <a:lnTo>
                  <a:pt x="1118088" y="205612"/>
                </a:lnTo>
                <a:lnTo>
                  <a:pt x="1118223" y="205261"/>
                </a:lnTo>
                <a:close/>
              </a:path>
              <a:path w="1174750" h="1291590">
                <a:moveTo>
                  <a:pt x="1147466" y="176656"/>
                </a:moveTo>
                <a:lnTo>
                  <a:pt x="1127632" y="176656"/>
                </a:lnTo>
                <a:lnTo>
                  <a:pt x="1118223" y="205261"/>
                </a:lnTo>
                <a:lnTo>
                  <a:pt x="1138216" y="205231"/>
                </a:lnTo>
                <a:lnTo>
                  <a:pt x="1145793" y="182498"/>
                </a:lnTo>
                <a:lnTo>
                  <a:pt x="1147466" y="176656"/>
                </a:lnTo>
                <a:close/>
              </a:path>
              <a:path w="1174750" h="1291590">
                <a:moveTo>
                  <a:pt x="1155498" y="147700"/>
                </a:moveTo>
                <a:lnTo>
                  <a:pt x="1135888" y="147700"/>
                </a:lnTo>
                <a:lnTo>
                  <a:pt x="1135761" y="148208"/>
                </a:lnTo>
                <a:lnTo>
                  <a:pt x="1127505" y="177037"/>
                </a:lnTo>
                <a:lnTo>
                  <a:pt x="1127632" y="176656"/>
                </a:lnTo>
                <a:lnTo>
                  <a:pt x="1147466" y="176656"/>
                </a:lnTo>
                <a:lnTo>
                  <a:pt x="1154302" y="152780"/>
                </a:lnTo>
                <a:lnTo>
                  <a:pt x="1155498" y="147700"/>
                </a:lnTo>
                <a:close/>
              </a:path>
              <a:path w="1174750" h="1291590">
                <a:moveTo>
                  <a:pt x="1135845" y="147850"/>
                </a:moveTo>
                <a:lnTo>
                  <a:pt x="1135742" y="148208"/>
                </a:lnTo>
                <a:lnTo>
                  <a:pt x="1135845" y="147850"/>
                </a:lnTo>
                <a:close/>
              </a:path>
              <a:path w="1174750" h="1291590">
                <a:moveTo>
                  <a:pt x="1162146" y="118490"/>
                </a:moveTo>
                <a:lnTo>
                  <a:pt x="1142745" y="118490"/>
                </a:lnTo>
                <a:lnTo>
                  <a:pt x="1135845" y="147850"/>
                </a:lnTo>
                <a:lnTo>
                  <a:pt x="1135888" y="147700"/>
                </a:lnTo>
                <a:lnTo>
                  <a:pt x="1155498" y="147700"/>
                </a:lnTo>
                <a:lnTo>
                  <a:pt x="1161414" y="122554"/>
                </a:lnTo>
                <a:lnTo>
                  <a:pt x="1162146" y="118490"/>
                </a:lnTo>
                <a:close/>
              </a:path>
              <a:path w="1174750" h="1291590">
                <a:moveTo>
                  <a:pt x="1155191" y="0"/>
                </a:moveTo>
                <a:lnTo>
                  <a:pt x="1154302" y="30225"/>
                </a:lnTo>
                <a:lnTo>
                  <a:pt x="1154206" y="31114"/>
                </a:lnTo>
                <a:lnTo>
                  <a:pt x="1152016" y="59943"/>
                </a:lnTo>
                <a:lnTo>
                  <a:pt x="1148079" y="89534"/>
                </a:lnTo>
                <a:lnTo>
                  <a:pt x="1142618" y="118998"/>
                </a:lnTo>
                <a:lnTo>
                  <a:pt x="1142745" y="118490"/>
                </a:lnTo>
                <a:lnTo>
                  <a:pt x="1162146" y="118490"/>
                </a:lnTo>
                <a:lnTo>
                  <a:pt x="1166876" y="92201"/>
                </a:lnTo>
                <a:lnTo>
                  <a:pt x="1170939" y="61721"/>
                </a:lnTo>
                <a:lnTo>
                  <a:pt x="1173352" y="31114"/>
                </a:lnTo>
                <a:lnTo>
                  <a:pt x="1174241" y="507"/>
                </a:lnTo>
                <a:lnTo>
                  <a:pt x="1155191" y="0"/>
                </a:lnTo>
                <a:close/>
              </a:path>
              <a:path w="1174750" h="1291590">
                <a:moveTo>
                  <a:pt x="1148079" y="89026"/>
                </a:moveTo>
                <a:lnTo>
                  <a:pt x="1147987" y="89534"/>
                </a:lnTo>
                <a:lnTo>
                  <a:pt x="1148079" y="89026"/>
                </a:lnTo>
                <a:close/>
              </a:path>
              <a:path w="1174750" h="1291590">
                <a:moveTo>
                  <a:pt x="1152016" y="59435"/>
                </a:moveTo>
                <a:lnTo>
                  <a:pt x="1151950" y="59943"/>
                </a:lnTo>
                <a:lnTo>
                  <a:pt x="1152016" y="59435"/>
                </a:lnTo>
                <a:close/>
              </a:path>
              <a:path w="1174750" h="1291590">
                <a:moveTo>
                  <a:pt x="1154302" y="29844"/>
                </a:moveTo>
                <a:lnTo>
                  <a:pt x="1154274" y="30225"/>
                </a:lnTo>
                <a:lnTo>
                  <a:pt x="1154302" y="29844"/>
                </a:lnTo>
                <a:close/>
              </a:path>
            </a:pathLst>
          </a:custGeom>
          <a:solidFill>
            <a:srgbClr val="9E2C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27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35220"/>
            <a:ext cx="5894705" cy="2250616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100" b="1" i="1" spc="35" dirty="0">
                <a:solidFill>
                  <a:srgbClr val="2B3977"/>
                </a:solidFill>
                <a:latin typeface="Arial"/>
                <a:cs typeface="Arial"/>
              </a:rPr>
              <a:t>СИСТЕМА</a:t>
            </a:r>
            <a:r>
              <a:rPr sz="2100" b="1" i="1" spc="10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«</a:t>
            </a:r>
            <a:r>
              <a:rPr lang="en-US"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MIRAPOLIS</a:t>
            </a: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»</a:t>
            </a:r>
            <a:endParaRPr sz="2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30"/>
              </a:spcBef>
            </a:pPr>
            <a:r>
              <a:rPr sz="1800" spc="70" dirty="0" smtClean="0">
                <a:solidFill>
                  <a:srgbClr val="2B3977"/>
                </a:solidFill>
                <a:latin typeface="Arial Narrow"/>
                <a:cs typeface="Arial Narrow"/>
              </a:rPr>
              <a:t>«</a:t>
            </a:r>
            <a:r>
              <a:rPr lang="en-US" sz="1800" spc="7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Mirapolis</a:t>
            </a:r>
            <a:r>
              <a:rPr sz="1800" spc="70" dirty="0" smtClean="0">
                <a:solidFill>
                  <a:srgbClr val="2B3977"/>
                </a:solidFill>
                <a:latin typeface="Arial Narrow"/>
                <a:cs typeface="Arial Narrow"/>
              </a:rPr>
              <a:t>» </a:t>
            </a:r>
            <a:r>
              <a:rPr sz="1800" spc="-5" dirty="0">
                <a:solidFill>
                  <a:srgbClr val="2B3977"/>
                </a:solidFill>
                <a:latin typeface="Arial Narrow"/>
                <a:cs typeface="Arial Narrow"/>
              </a:rPr>
              <a:t>– </a:t>
            </a:r>
            <a:r>
              <a:rPr sz="1800" spc="35" dirty="0">
                <a:solidFill>
                  <a:srgbClr val="2B3977"/>
                </a:solidFill>
                <a:latin typeface="Arial Narrow"/>
                <a:cs typeface="Arial Narrow"/>
              </a:rPr>
              <a:t>инструмент, </a:t>
            </a:r>
            <a:r>
              <a:rPr sz="1800" spc="50" dirty="0" err="1">
                <a:solidFill>
                  <a:srgbClr val="2B3977"/>
                </a:solidFill>
                <a:latin typeface="Arial Narrow"/>
                <a:cs typeface="Arial Narrow"/>
              </a:rPr>
              <a:t>предназначенный</a:t>
            </a:r>
            <a:r>
              <a:rPr sz="1800" spc="5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для</a:t>
            </a:r>
            <a:r>
              <a:rPr sz="1800" spc="3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организации, </a:t>
            </a:r>
            <a:r>
              <a:rPr sz="1800" spc="45" dirty="0" err="1">
                <a:solidFill>
                  <a:srgbClr val="2B3977"/>
                </a:solidFill>
                <a:latin typeface="Arial Narrow"/>
                <a:cs typeface="Arial Narrow"/>
              </a:rPr>
              <a:t>проведения</a:t>
            </a:r>
            <a:r>
              <a:rPr sz="1800" spc="4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8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онлайн-уроков в форме видеоконференции</a:t>
            </a:r>
            <a:r>
              <a:rPr sz="1800" spc="60" dirty="0" smtClean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Arial Narrow"/>
              <a:cs typeface="Arial Narrow"/>
            </a:endParaRPr>
          </a:p>
          <a:p>
            <a:pPr marL="1631950" marR="977265" indent="-425450">
              <a:lnSpc>
                <a:spcPct val="100000"/>
              </a:lnSpc>
            </a:pPr>
            <a:r>
              <a:rPr sz="1800" spc="-120" dirty="0">
                <a:solidFill>
                  <a:srgbClr val="2B3977"/>
                </a:solidFill>
                <a:latin typeface="Arial Black"/>
                <a:cs typeface="Arial Black"/>
              </a:rPr>
              <a:t>Отличия </a:t>
            </a:r>
            <a:r>
              <a:rPr sz="1800" spc="-200" dirty="0" err="1">
                <a:solidFill>
                  <a:srgbClr val="2B3977"/>
                </a:solidFill>
                <a:latin typeface="Arial Black"/>
                <a:cs typeface="Arial Black"/>
              </a:rPr>
              <a:t>системы</a:t>
            </a:r>
            <a:r>
              <a:rPr sz="1800" spc="-20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lang="ru-RU" spc="-200" dirty="0">
                <a:solidFill>
                  <a:srgbClr val="2B3977"/>
                </a:solidFill>
                <a:latin typeface="Arial Black"/>
                <a:cs typeface="Arial Black"/>
              </a:rPr>
              <a:t>«</a:t>
            </a:r>
            <a:r>
              <a:rPr lang="en-US" spc="-160" dirty="0" err="1" smtClean="0">
                <a:solidFill>
                  <a:srgbClr val="2B3977"/>
                </a:solidFill>
                <a:latin typeface="Arial Black"/>
                <a:cs typeface="Arial Black"/>
              </a:rPr>
              <a:t>Mirapolis</a:t>
            </a:r>
            <a:r>
              <a:rPr lang="ru-RU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»</a:t>
            </a:r>
            <a:r>
              <a:rPr lang="en-US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2B3977"/>
                </a:solidFill>
                <a:latin typeface="Arial Black"/>
                <a:cs typeface="Arial Black"/>
              </a:rPr>
              <a:t>от 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видеоконференции</a:t>
            </a:r>
            <a:r>
              <a:rPr sz="1800" spc="-2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225" dirty="0">
                <a:solidFill>
                  <a:srgbClr val="2B3977"/>
                </a:solidFill>
                <a:latin typeface="Arial Black"/>
                <a:cs typeface="Arial Black"/>
              </a:rPr>
              <a:t>МЭО</a:t>
            </a:r>
            <a:endParaRPr sz="1800" dirty="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91459"/>
              </p:ext>
            </p:extLst>
          </p:nvPr>
        </p:nvGraphicFramePr>
        <p:xfrm>
          <a:off x="286461" y="2935097"/>
          <a:ext cx="6374130" cy="5210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0539"/>
                <a:gridCol w="1868881"/>
                <a:gridCol w="2124710"/>
              </a:tblGrid>
              <a:tr h="400176">
                <a:tc>
                  <a:txBody>
                    <a:bodyPr/>
                    <a:lstStyle/>
                    <a:p>
                      <a:pPr marL="91440" marR="859155">
                        <a:lnSpc>
                          <a:spcPct val="101000"/>
                        </a:lnSpc>
                        <a:spcBef>
                          <a:spcPts val="260"/>
                        </a:spcBef>
                      </a:pPr>
                      <a:r>
                        <a:rPr sz="1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Фун</a:t>
                      </a:r>
                      <a:r>
                        <a:rPr sz="10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ционал</a:t>
                      </a:r>
                      <a:r>
                        <a:rPr sz="10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ьные  </a:t>
                      </a:r>
                      <a:r>
                        <a:rPr sz="1000" b="1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возможности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i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Видеоконференция</a:t>
                      </a:r>
                      <a:r>
                        <a:rPr sz="1000" b="1" i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МЭО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Система</a:t>
                      </a:r>
                      <a:r>
                        <a:rPr sz="1000" b="1" i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«Мираполис»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459E"/>
                    </a:solidFill>
                  </a:tcPr>
                </a:tc>
              </a:tr>
              <a:tr h="5546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Охват</a:t>
                      </a:r>
                      <a:r>
                        <a:rPr sz="1000" spc="1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6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аудитории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4830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Только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пользователи,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зарегистрированные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 </a:t>
                      </a: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системе</a:t>
                      </a:r>
                      <a:r>
                        <a:rPr sz="1000" spc="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МЭО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Любые</a:t>
                      </a:r>
                      <a:r>
                        <a:rPr sz="1000" spc="1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пользователи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708913">
                <a:tc>
                  <a:txBody>
                    <a:bodyPr/>
                    <a:lstStyle/>
                    <a:p>
                      <a:pPr marL="91440" marR="156845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Количество пользователей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видеоконференции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9395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Не более </a:t>
                      </a:r>
                      <a:r>
                        <a:rPr sz="1000" spc="-5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50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человек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 </a:t>
                      </a: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режиме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видеолекции, </a:t>
                      </a: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не  </a:t>
                      </a: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более </a:t>
                      </a:r>
                      <a:r>
                        <a:rPr sz="1000" spc="-5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25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человек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</a:t>
                      </a: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режиме  </a:t>
                      </a:r>
                      <a:r>
                        <a:rPr sz="1000" spc="-6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видеочата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5609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Ограничивается только 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заданной </a:t>
                      </a: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вместимостью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видеоконференции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708913">
                <a:tc>
                  <a:txBody>
                    <a:bodyPr/>
                    <a:lstStyle/>
                    <a:p>
                      <a:pPr marL="91440" marR="169545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Наличие </a:t>
                      </a: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у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пользователя 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действующего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электронного 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адрес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для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регистрации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 </a:t>
                      </a: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конференции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Не</a:t>
                      </a:r>
                      <a:r>
                        <a:rPr sz="1000" spc="-1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14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нужен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spc="-8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Нужен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1017651">
                <a:tc>
                  <a:txBody>
                    <a:bodyPr/>
                    <a:lstStyle/>
                    <a:p>
                      <a:pPr marL="91440" marR="756285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80" dirty="0" err="1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Планирование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000" spc="-1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sz="1000" spc="-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д</a:t>
                      </a:r>
                      <a:r>
                        <a:rPr sz="100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ео</a:t>
                      </a:r>
                      <a:r>
                        <a:rPr sz="1000" spc="-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к</a:t>
                      </a:r>
                      <a:r>
                        <a:rPr sz="100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</a:t>
                      </a:r>
                      <a:r>
                        <a:rPr sz="1000" spc="-1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нф</a:t>
                      </a:r>
                      <a:r>
                        <a:rPr sz="100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р</a:t>
                      </a:r>
                      <a:r>
                        <a:rPr sz="1000" spc="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1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</a:t>
                      </a:r>
                      <a:r>
                        <a:rPr sz="1000" spc="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ц</a:t>
                      </a:r>
                      <a:r>
                        <a:rPr lang="ru-RU" sz="1000" spc="5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ии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4625">
                        <a:lnSpc>
                          <a:spcPct val="101200"/>
                        </a:lnSpc>
                        <a:spcBef>
                          <a:spcPts val="260"/>
                        </a:spcBef>
                      </a:pP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После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создания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видеоконференции, </a:t>
                      </a: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она  </a:t>
                      </a:r>
                      <a:r>
                        <a:rPr sz="1000" spc="-10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сразу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становится </a:t>
                      </a:r>
                      <a:r>
                        <a:rPr sz="1000" spc="-6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видимой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личном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кабинете 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пользователя </a:t>
                      </a:r>
                      <a:r>
                        <a:rPr sz="1000" spc="-1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МЭО </a:t>
                      </a:r>
                      <a:r>
                        <a:rPr sz="1000" spc="-8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и</a:t>
                      </a:r>
                      <a:r>
                        <a:rPr lang="ru-RU" sz="1000" spc="-8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в</a:t>
                      </a:r>
                      <a:r>
                        <a:rPr sz="1000" spc="-8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органайзере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6379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Требуется </a:t>
                      </a:r>
                      <a:r>
                        <a:rPr sz="1000" spc="-6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отправка </a:t>
                      </a:r>
                      <a:r>
                        <a:rPr sz="1000" spc="-1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ссылки  </a:t>
                      </a: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на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видеоконференцию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 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электронной</a:t>
                      </a:r>
                      <a:r>
                        <a:rPr sz="1000" spc="2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6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почте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91440" marR="102870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10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Возможность </a:t>
                      </a:r>
                      <a:r>
                        <a:rPr sz="1000" spc="-7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демонстрации  материалов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и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рабочего</a:t>
                      </a:r>
                      <a:r>
                        <a:rPr sz="1000" spc="-11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9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стола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spc="-9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9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Есть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10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Возможность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общения </a:t>
                      </a:r>
                      <a:r>
                        <a:rPr sz="1000" spc="-3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чате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000" spc="-9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9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Есть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marL="91440" marR="356870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10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Возможность </a:t>
                      </a:r>
                      <a:r>
                        <a:rPr sz="1000" spc="-6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проведения 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опросов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000" spc="-9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9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Есть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FDF"/>
                    </a:solidFill>
                  </a:tcPr>
                </a:tc>
              </a:tr>
              <a:tr h="554482">
                <a:tc>
                  <a:txBody>
                    <a:bodyPr/>
                    <a:lstStyle/>
                    <a:p>
                      <a:pPr marL="91440" marR="381000">
                        <a:lnSpc>
                          <a:spcPct val="101000"/>
                        </a:lnSpc>
                        <a:spcBef>
                          <a:spcPts val="265"/>
                        </a:spcBef>
                      </a:pPr>
                      <a:r>
                        <a:rPr sz="1000" spc="-10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Возможность </a:t>
                      </a:r>
                      <a:r>
                        <a:rPr sz="1000" spc="-8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записывать  видеоконференцию </a:t>
                      </a:r>
                      <a:r>
                        <a:rPr sz="1000" spc="-8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и  </a:t>
                      </a:r>
                      <a:r>
                        <a:rPr sz="1000" spc="-7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просматривать</a:t>
                      </a:r>
                      <a:r>
                        <a:rPr sz="1000" spc="4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0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запись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000" spc="-90" dirty="0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</a:t>
                      </a:r>
                      <a:r>
                        <a:rPr sz="1000" spc="-90" dirty="0" err="1" smtClean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сть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spc="-95" dirty="0">
                          <a:solidFill>
                            <a:srgbClr val="2B3977"/>
                          </a:solidFill>
                          <a:latin typeface="Arial Black"/>
                          <a:cs typeface="Arial Black"/>
                        </a:rPr>
                        <a:t>Есть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sp>
        <p:nvSpPr>
          <p:cNvPr id="4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28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7363"/>
            <a:ext cx="6858000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652" y="81788"/>
            <a:ext cx="568769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2630">
              <a:lnSpc>
                <a:spcPct val="100000"/>
              </a:lnSpc>
              <a:spcBef>
                <a:spcPts val="100"/>
              </a:spcBef>
            </a:pPr>
            <a:r>
              <a:rPr sz="2100" b="1" i="1" spc="70" dirty="0">
                <a:solidFill>
                  <a:srgbClr val="2B3977"/>
                </a:solidFill>
                <a:latin typeface="Arial"/>
                <a:cs typeface="Arial"/>
              </a:rPr>
              <a:t>СОЗДАНИЕ </a:t>
            </a:r>
            <a:r>
              <a:rPr sz="2100" b="1" i="1" spc="105" dirty="0">
                <a:solidFill>
                  <a:srgbClr val="2B3977"/>
                </a:solidFill>
                <a:latin typeface="Arial"/>
                <a:cs typeface="Arial"/>
              </a:rPr>
              <a:t>ВИДЕОКОНФЕРЕНЦИИ  </a:t>
            </a:r>
            <a:r>
              <a:rPr sz="21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В</a:t>
            </a:r>
            <a:r>
              <a:rPr lang="en-US" sz="21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1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СИСТЕМЕ</a:t>
            </a:r>
            <a:r>
              <a:rPr sz="2100" b="1" i="1" spc="100" dirty="0" smtClean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«</a:t>
            </a:r>
            <a:r>
              <a:rPr lang="en-US"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MIROPOLIS</a:t>
            </a: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»</a:t>
            </a:r>
            <a:endParaRPr sz="2100" dirty="0">
              <a:latin typeface="Arial"/>
              <a:cs typeface="Arial"/>
            </a:endParaRPr>
          </a:p>
          <a:p>
            <a:pPr marL="705485">
              <a:lnSpc>
                <a:spcPct val="100000"/>
              </a:lnSpc>
              <a:spcBef>
                <a:spcPts val="1345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1.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800" spc="-140" dirty="0">
                <a:solidFill>
                  <a:srgbClr val="9E2C17"/>
                </a:solidFill>
                <a:latin typeface="Arial Black"/>
                <a:cs typeface="Arial Black"/>
              </a:rPr>
              <a:t>«запланировать</a:t>
            </a:r>
            <a:r>
              <a:rPr sz="1800" spc="204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мероприятие»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" y="3253740"/>
            <a:ext cx="6853428" cy="2961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4767" y="2431795"/>
            <a:ext cx="4067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2. </a:t>
            </a:r>
            <a:r>
              <a:rPr sz="1800" spc="-120" dirty="0">
                <a:solidFill>
                  <a:srgbClr val="9E2C17"/>
                </a:solidFill>
                <a:latin typeface="Arial Black"/>
                <a:cs typeface="Arial Black"/>
              </a:rPr>
              <a:t>Введите </a:t>
            </a:r>
            <a:r>
              <a:rPr sz="1800" spc="-165" dirty="0">
                <a:solidFill>
                  <a:srgbClr val="9E2C17"/>
                </a:solidFill>
                <a:latin typeface="Arial Black"/>
                <a:cs typeface="Arial Black"/>
              </a:rPr>
              <a:t>название </a:t>
            </a:r>
            <a:r>
              <a:rPr sz="1800" spc="-110" dirty="0">
                <a:solidFill>
                  <a:srgbClr val="9E2C17"/>
                </a:solidFill>
                <a:latin typeface="Arial Black"/>
                <a:cs typeface="Arial Black"/>
              </a:rPr>
              <a:t>мероприятия,  </a:t>
            </a:r>
            <a:r>
              <a:rPr sz="1800" spc="-185" dirty="0">
                <a:solidFill>
                  <a:srgbClr val="9E2C17"/>
                </a:solidFill>
                <a:latin typeface="Arial Black"/>
                <a:cs typeface="Arial Black"/>
              </a:rPr>
              <a:t>укажите </a:t>
            </a:r>
            <a:r>
              <a:rPr sz="1800" spc="-95" dirty="0">
                <a:solidFill>
                  <a:srgbClr val="9E2C17"/>
                </a:solidFill>
                <a:latin typeface="Arial Black"/>
                <a:cs typeface="Arial Black"/>
              </a:rPr>
              <a:t>дату </a:t>
            </a:r>
            <a:r>
              <a:rPr sz="1800" spc="-150" dirty="0">
                <a:solidFill>
                  <a:srgbClr val="9E2C17"/>
                </a:solidFill>
                <a:latin typeface="Arial Black"/>
                <a:cs typeface="Arial Black"/>
              </a:rPr>
              <a:t>и </a:t>
            </a:r>
            <a:r>
              <a:rPr sz="1800" spc="-105" dirty="0">
                <a:solidFill>
                  <a:srgbClr val="9E2C17"/>
                </a:solidFill>
                <a:latin typeface="Arial Black"/>
                <a:cs typeface="Arial Black"/>
              </a:rPr>
              <a:t>время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начала </a:t>
            </a:r>
            <a:r>
              <a:rPr sz="1800" spc="-150" dirty="0">
                <a:solidFill>
                  <a:srgbClr val="9E2C17"/>
                </a:solidFill>
                <a:latin typeface="Arial Black"/>
                <a:cs typeface="Arial Black"/>
              </a:rPr>
              <a:t>и  </a:t>
            </a:r>
            <a:r>
              <a:rPr sz="1800" spc="-140" dirty="0">
                <a:solidFill>
                  <a:srgbClr val="9E2C17"/>
                </a:solidFill>
                <a:latin typeface="Arial Black"/>
                <a:cs typeface="Arial Black"/>
              </a:rPr>
              <a:t>окончания</a:t>
            </a:r>
            <a:r>
              <a:rPr sz="1800" spc="-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9E2C17"/>
                </a:solidFill>
                <a:latin typeface="Arial Black"/>
                <a:cs typeface="Arial Black"/>
              </a:rPr>
              <a:t>мероприятия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83452"/>
            <a:ext cx="6816055" cy="357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0685" y="6265290"/>
            <a:ext cx="3505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3. Проверьте </a:t>
            </a:r>
            <a:r>
              <a:rPr sz="1800" spc="-140" dirty="0">
                <a:solidFill>
                  <a:srgbClr val="9E2C17"/>
                </a:solidFill>
                <a:latin typeface="Arial Black"/>
                <a:cs typeface="Arial Black"/>
              </a:rPr>
              <a:t>правильность 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введённых </a:t>
            </a:r>
            <a:r>
              <a:rPr sz="1800" spc="-170" dirty="0">
                <a:solidFill>
                  <a:srgbClr val="9E2C17"/>
                </a:solidFill>
                <a:latin typeface="Arial Black"/>
                <a:cs typeface="Arial Black"/>
              </a:rPr>
              <a:t>данных,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сохраните 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изменения, </a:t>
            </a:r>
            <a:r>
              <a:rPr sz="1800" spc="-210" dirty="0">
                <a:solidFill>
                  <a:srgbClr val="9E2C17"/>
                </a:solidFill>
                <a:latin typeface="Arial Black"/>
                <a:cs typeface="Arial Black"/>
              </a:rPr>
              <a:t>если</a:t>
            </a:r>
            <a:r>
              <a:rPr sz="1800" spc="6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60" dirty="0">
                <a:solidFill>
                  <a:srgbClr val="9E2C17"/>
                </a:solidFill>
                <a:latin typeface="Arial Black"/>
                <a:cs typeface="Arial Black"/>
              </a:rPr>
              <a:t>необходимо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0685" y="7984617"/>
            <a:ext cx="39674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4. </a:t>
            </a:r>
            <a:r>
              <a:rPr sz="1800" spc="-150" dirty="0">
                <a:solidFill>
                  <a:srgbClr val="9E2C17"/>
                </a:solidFill>
                <a:latin typeface="Arial Black"/>
                <a:cs typeface="Arial Black"/>
              </a:rPr>
              <a:t>Скопируйте </a:t>
            </a:r>
            <a:r>
              <a:rPr sz="1800" spc="-225" dirty="0">
                <a:solidFill>
                  <a:srgbClr val="9E2C17"/>
                </a:solidFill>
                <a:latin typeface="Arial Black"/>
                <a:cs typeface="Arial Black"/>
              </a:rPr>
              <a:t>ссылку </a:t>
            </a:r>
            <a:r>
              <a:rPr sz="1800" spc="-170" dirty="0">
                <a:solidFill>
                  <a:srgbClr val="9E2C17"/>
                </a:solidFill>
                <a:latin typeface="Arial Black"/>
                <a:cs typeface="Arial Black"/>
              </a:rPr>
              <a:t>на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страницу  </a:t>
            </a:r>
            <a:r>
              <a:rPr sz="1800" spc="-135" dirty="0">
                <a:solidFill>
                  <a:srgbClr val="9E2C17"/>
                </a:solidFill>
                <a:latin typeface="Arial Black"/>
                <a:cs typeface="Arial Black"/>
              </a:rPr>
              <a:t>регистрации </a:t>
            </a:r>
            <a:r>
              <a:rPr sz="1800" spc="-150" dirty="0">
                <a:solidFill>
                  <a:srgbClr val="9E2C17"/>
                </a:solidFill>
                <a:latin typeface="Arial Black"/>
                <a:cs typeface="Arial Black"/>
              </a:rPr>
              <a:t>и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разошлите </a:t>
            </a:r>
            <a:r>
              <a:rPr sz="1800" spc="-210" dirty="0">
                <a:solidFill>
                  <a:srgbClr val="9E2C17"/>
                </a:solidFill>
                <a:latin typeface="Arial Black"/>
                <a:cs typeface="Arial Black"/>
              </a:rPr>
              <a:t>её 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участникам</a:t>
            </a:r>
            <a:r>
              <a:rPr sz="1800" spc="-4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видеоконференции.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29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78552" y="71627"/>
            <a:ext cx="1607820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357" y="152400"/>
            <a:ext cx="6315711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1706245">
              <a:lnSpc>
                <a:spcPct val="100000"/>
              </a:lnSpc>
              <a:spcBef>
                <a:spcPts val="100"/>
              </a:spcBef>
            </a:pPr>
            <a:r>
              <a:rPr lang="ru-RU" sz="2000" b="1" i="1" spc="25" dirty="0" smtClean="0">
                <a:solidFill>
                  <a:srgbClr val="2B3977"/>
                </a:solidFill>
                <a:latin typeface="Arial"/>
                <a:cs typeface="Arial"/>
              </a:rPr>
              <a:t>Цифровая образовательная среда МЭО</a:t>
            </a:r>
          </a:p>
          <a:p>
            <a:pPr marL="95885" marR="1706245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40" dirty="0" smtClean="0">
                <a:solidFill>
                  <a:srgbClr val="172135"/>
                </a:solidFill>
                <a:latin typeface="Arial Narrow"/>
                <a:cs typeface="Arial Narrow"/>
              </a:rPr>
              <a:t>Цифровая образовательная среда МЭО включает</a:t>
            </a:r>
            <a:r>
              <a:rPr sz="1600" spc="4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инструменты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для</a:t>
            </a:r>
            <a:r>
              <a:rPr sz="1600" spc="42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45" dirty="0" err="1">
                <a:solidFill>
                  <a:srgbClr val="172135"/>
                </a:solidFill>
                <a:latin typeface="Arial Narrow"/>
                <a:cs typeface="Arial Narrow"/>
              </a:rPr>
              <a:t>организации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lang="ru-RU" sz="1600" spc="45" dirty="0" smtClean="0">
                <a:solidFill>
                  <a:srgbClr val="172135"/>
                </a:solidFill>
                <a:latin typeface="Arial Narrow"/>
                <a:cs typeface="Arial Narrow"/>
              </a:rPr>
              <a:t>и управления </a:t>
            </a:r>
            <a:r>
              <a:rPr sz="1600" spc="3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образовательной</a:t>
            </a:r>
            <a:r>
              <a:rPr sz="1600" spc="3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2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деятельност</a:t>
            </a:r>
            <a:r>
              <a:rPr lang="ru-RU" sz="1600" spc="2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ью</a:t>
            </a:r>
            <a:r>
              <a:rPr sz="1600" spc="25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600" spc="60" dirty="0" err="1">
                <a:solidFill>
                  <a:srgbClr val="172135"/>
                </a:solidFill>
                <a:latin typeface="Arial Narrow"/>
                <a:cs typeface="Arial Narrow"/>
              </a:rPr>
              <a:t>цифровой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ru-RU" sz="1600" spc="60" dirty="0" smtClean="0">
                <a:solidFill>
                  <a:srgbClr val="172135"/>
                </a:solidFill>
                <a:latin typeface="Arial Narrow"/>
                <a:cs typeface="Arial Narrow"/>
              </a:rPr>
              <a:t>образовательный </a:t>
            </a:r>
            <a:r>
              <a:rPr sz="1600" spc="1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контент</a:t>
            </a:r>
            <a:r>
              <a:rPr sz="1600" spc="15" dirty="0">
                <a:solidFill>
                  <a:srgbClr val="172135"/>
                </a:solidFill>
                <a:latin typeface="Arial Narrow"/>
                <a:cs typeface="Arial Narrow"/>
              </a:rPr>
              <a:t>,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представленный </a:t>
            </a:r>
            <a:r>
              <a:rPr sz="1600" dirty="0">
                <a:solidFill>
                  <a:srgbClr val="172135"/>
                </a:solidFill>
                <a:latin typeface="Arial Narrow"/>
                <a:cs typeface="Arial Narrow"/>
              </a:rPr>
              <a:t>в 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виде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учебных</a:t>
            </a:r>
            <a:r>
              <a:rPr sz="1600" spc="9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онлайн-курсов.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408" y="2209800"/>
            <a:ext cx="6423660" cy="3034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0582" y="5936742"/>
            <a:ext cx="283718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139065" algn="ctr">
              <a:spcBef>
                <a:spcPts val="95"/>
              </a:spcBef>
            </a:pPr>
            <a:r>
              <a:rPr lang="ru-RU" sz="1600" spc="55" dirty="0">
                <a:solidFill>
                  <a:srgbClr val="172135"/>
                </a:solidFill>
                <a:latin typeface="Arial Narrow"/>
                <a:cs typeface="Arial Narrow"/>
              </a:rPr>
              <a:t>Комплексная </a:t>
            </a:r>
            <a:r>
              <a:rPr lang="ru-RU" sz="1600" spc="25" dirty="0">
                <a:solidFill>
                  <a:srgbClr val="172135"/>
                </a:solidFill>
                <a:latin typeface="Arial Narrow"/>
                <a:cs typeface="Arial Narrow"/>
              </a:rPr>
              <a:t>система</a:t>
            </a:r>
            <a:r>
              <a:rPr lang="ru-RU" sz="1600" spc="7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ru-RU" sz="1600" spc="35" dirty="0">
                <a:solidFill>
                  <a:srgbClr val="172135"/>
                </a:solidFill>
                <a:latin typeface="Arial Narrow"/>
                <a:cs typeface="Arial Narrow"/>
              </a:rPr>
              <a:t>оценивания</a:t>
            </a:r>
            <a:endParaRPr lang="ru-RU" sz="1600" dirty="0">
              <a:latin typeface="Arial Narrow"/>
              <a:cs typeface="Arial Narrow"/>
            </a:endParaRPr>
          </a:p>
          <a:p>
            <a:pPr marL="146685" marR="139065" algn="ctr">
              <a:lnSpc>
                <a:spcPct val="100000"/>
              </a:lnSpc>
              <a:spcBef>
                <a:spcPts val="95"/>
              </a:spcBef>
            </a:pPr>
            <a:r>
              <a:rPr sz="1600" spc="6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Мониторинг</a:t>
            </a:r>
            <a:r>
              <a:rPr sz="1600" spc="1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30" dirty="0" err="1">
                <a:solidFill>
                  <a:srgbClr val="172135"/>
                </a:solidFill>
                <a:latin typeface="Arial Narrow"/>
                <a:cs typeface="Arial Narrow"/>
              </a:rPr>
              <a:t>образовательного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sz="1600" spc="5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процесса</a:t>
            </a:r>
            <a:endParaRPr lang="ru-RU" sz="1600" spc="50" dirty="0" smtClean="0">
              <a:solidFill>
                <a:srgbClr val="172135"/>
              </a:solidFill>
              <a:latin typeface="Arial Narrow"/>
              <a:cs typeface="Arial Narrow"/>
            </a:endParaRPr>
          </a:p>
          <a:p>
            <a:pPr marL="146685" marR="139065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50" dirty="0" smtClean="0">
                <a:solidFill>
                  <a:srgbClr val="172135"/>
                </a:solidFill>
                <a:latin typeface="Arial Narrow"/>
                <a:cs typeface="Arial Narrow"/>
              </a:rPr>
              <a:t>Совместная деятельность и сотрудничество </a:t>
            </a:r>
            <a:endParaRPr sz="1600" dirty="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</a:pP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Проектная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учебно-</a:t>
            </a:r>
            <a:endParaRPr sz="1600" dirty="0">
              <a:latin typeface="Arial Narrow"/>
              <a:cs typeface="Arial Narrow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600" spc="25" dirty="0" err="1">
                <a:solidFill>
                  <a:srgbClr val="172135"/>
                </a:solidFill>
                <a:latin typeface="Arial Narrow"/>
                <a:cs typeface="Arial Narrow"/>
              </a:rPr>
              <a:t>исследовательская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1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деятельность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875" y="5842406"/>
            <a:ext cx="2732405" cy="2394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Интуитивность  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Пе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р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с</a:t>
            </a:r>
            <a:r>
              <a:rPr sz="1600" spc="70" dirty="0">
                <a:solidFill>
                  <a:srgbClr val="172135"/>
                </a:solidFill>
                <a:latin typeface="Arial Narrow"/>
                <a:cs typeface="Arial Narrow"/>
              </a:rPr>
              <a:t>о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на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л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и</a:t>
            </a:r>
            <a:r>
              <a:rPr sz="1600" spc="5" dirty="0">
                <a:solidFill>
                  <a:srgbClr val="172135"/>
                </a:solidFill>
                <a:latin typeface="Arial Narrow"/>
                <a:cs typeface="Arial Narrow"/>
              </a:rPr>
              <a:t>з</a:t>
            </a:r>
            <a:r>
              <a:rPr sz="1600" spc="20" dirty="0">
                <a:solidFill>
                  <a:srgbClr val="172135"/>
                </a:solidFill>
                <a:latin typeface="Arial Narrow"/>
                <a:cs typeface="Arial Narrow"/>
              </a:rPr>
              <a:t>а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ц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72135"/>
                </a:solidFill>
                <a:latin typeface="Arial Narrow"/>
                <a:cs typeface="Arial Narrow"/>
              </a:rPr>
              <a:t>я</a:t>
            </a:r>
            <a:endParaRPr sz="1600" dirty="0">
              <a:latin typeface="Arial Narrow"/>
              <a:cs typeface="Arial Narrow"/>
            </a:endParaRPr>
          </a:p>
          <a:p>
            <a:pPr marL="280670" marR="272415" indent="115570" algn="just">
              <a:lnSpc>
                <a:spcPts val="2530"/>
              </a:lnSpc>
              <a:spcBef>
                <a:spcPts val="175"/>
              </a:spcBef>
            </a:pP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Междисциплинарность 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Мотивация </a:t>
            </a:r>
            <a:r>
              <a:rPr sz="1600" spc="110" dirty="0">
                <a:solidFill>
                  <a:srgbClr val="172135"/>
                </a:solidFill>
                <a:latin typeface="Arial Narrow"/>
                <a:cs typeface="Arial Narrow"/>
              </a:rPr>
              <a:t>к </a:t>
            </a:r>
            <a:r>
              <a:rPr lang="ru-RU" sz="1600" spc="55" dirty="0" smtClean="0">
                <a:solidFill>
                  <a:srgbClr val="172135"/>
                </a:solidFill>
                <a:latin typeface="Arial Narrow"/>
                <a:cs typeface="Arial Narrow"/>
              </a:rPr>
              <a:t>учению</a:t>
            </a:r>
            <a:r>
              <a:rPr sz="1600" spc="55" dirty="0" smtClean="0">
                <a:solidFill>
                  <a:srgbClr val="172135"/>
                </a:solidFill>
                <a:latin typeface="Arial Narrow"/>
                <a:cs typeface="Arial Narrow"/>
              </a:rPr>
              <a:t> 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Позитивная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социализация</a:t>
            </a:r>
            <a:endParaRPr sz="1600" dirty="0">
              <a:latin typeface="Arial Narrow"/>
              <a:cs typeface="Arial Narrow"/>
            </a:endParaRPr>
          </a:p>
          <a:p>
            <a:pPr algn="ctr">
              <a:lnSpc>
                <a:spcPts val="1825"/>
              </a:lnSpc>
              <a:spcBef>
                <a:spcPts val="420"/>
              </a:spcBef>
            </a:pPr>
            <a:r>
              <a:rPr sz="1600" spc="50" dirty="0" err="1">
                <a:solidFill>
                  <a:srgbClr val="172135"/>
                </a:solidFill>
                <a:latin typeface="Arial Narrow"/>
                <a:cs typeface="Arial Narrow"/>
              </a:rPr>
              <a:t>Формирование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ru-RU" sz="1600" spc="50" dirty="0" smtClean="0">
                <a:solidFill>
                  <a:srgbClr val="172135"/>
                </a:solidFill>
                <a:latin typeface="Arial Narrow"/>
                <a:cs typeface="Arial Narrow"/>
              </a:rPr>
              <a:t>навыков и </a:t>
            </a:r>
            <a:r>
              <a:rPr sz="1600" spc="45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компетенций</a:t>
            </a:r>
            <a:r>
              <a:rPr sz="1600" spc="6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10" dirty="0">
                <a:solidFill>
                  <a:srgbClr val="172135"/>
                </a:solidFill>
                <a:latin typeface="Arial Narrow"/>
                <a:cs typeface="Arial Narrow"/>
              </a:rPr>
              <a:t>XXI</a:t>
            </a:r>
            <a:endParaRPr sz="1600" dirty="0">
              <a:latin typeface="Arial Narrow"/>
              <a:cs typeface="Arial Narrow"/>
            </a:endParaRPr>
          </a:p>
          <a:p>
            <a:pPr algn="ctr">
              <a:lnSpc>
                <a:spcPts val="1825"/>
              </a:lnSpc>
            </a:pP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века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608" y="8330183"/>
            <a:ext cx="1983105" cy="709490"/>
          </a:xfrm>
          <a:prstGeom prst="rect">
            <a:avLst/>
          </a:prstGeom>
          <a:solidFill>
            <a:srgbClr val="2F446B"/>
          </a:solidFill>
        </p:spPr>
        <p:txBody>
          <a:bodyPr vert="horz" wrap="square" lIns="0" tIns="5715" rIns="0" bIns="0" rtlCol="0">
            <a:spAutoFit/>
          </a:bodyPr>
          <a:lstStyle/>
          <a:p>
            <a:pPr marL="45720" marR="40005" indent="1905" algn="ctr">
              <a:lnSpc>
                <a:spcPct val="105000"/>
              </a:lnSpc>
            </a:pPr>
            <a:r>
              <a:rPr sz="1100" spc="-9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Представление</a:t>
            </a:r>
            <a:r>
              <a:rPr sz="1100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lang="ru-RU" sz="1100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учебного</a:t>
            </a:r>
            <a:r>
              <a:rPr sz="1100" spc="-9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материала  </a:t>
            </a:r>
            <a:r>
              <a:rPr sz="1100" spc="-35" dirty="0">
                <a:solidFill>
                  <a:srgbClr val="FFFFFF"/>
                </a:solidFill>
                <a:latin typeface="Arial Black"/>
                <a:cs typeface="Arial Black"/>
              </a:rPr>
              <a:t>в </a:t>
            </a:r>
            <a:r>
              <a:rPr sz="1100" spc="-125" dirty="0" err="1">
                <a:solidFill>
                  <a:srgbClr val="FFFFFF"/>
                </a:solidFill>
                <a:latin typeface="Arial Black"/>
                <a:cs typeface="Arial Black"/>
              </a:rPr>
              <a:t>разных</a:t>
            </a:r>
            <a:r>
              <a:rPr sz="11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8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формах</a:t>
            </a:r>
            <a:endParaRPr lang="ru-RU" sz="1100" spc="-85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45720" marR="40005" indent="1905" algn="ctr">
              <a:lnSpc>
                <a:spcPct val="105000"/>
              </a:lnSpc>
            </a:pPr>
            <a:endParaRPr sz="11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451" y="8330183"/>
            <a:ext cx="1984375" cy="709490"/>
          </a:xfrm>
          <a:prstGeom prst="rect">
            <a:avLst/>
          </a:prstGeom>
          <a:solidFill>
            <a:srgbClr val="09B7D1"/>
          </a:solidFill>
        </p:spPr>
        <p:txBody>
          <a:bodyPr vert="horz" wrap="square" lIns="0" tIns="5715" rIns="0" bIns="0" rtlCol="0">
            <a:spAutoFit/>
          </a:bodyPr>
          <a:lstStyle/>
          <a:p>
            <a:pPr marL="52069" marR="43180" indent="1905" algn="ctr">
              <a:lnSpc>
                <a:spcPct val="104800"/>
              </a:lnSpc>
              <a:spcBef>
                <a:spcPts val="5"/>
              </a:spcBef>
            </a:pPr>
            <a:r>
              <a:rPr sz="1100" spc="-1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Освоение</a:t>
            </a:r>
            <a:r>
              <a:rPr sz="11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учебного  материала</a:t>
            </a:r>
            <a:r>
              <a:rPr sz="11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Black"/>
                <a:cs typeface="Arial Black"/>
              </a:rPr>
              <a:t>обучающимися  </a:t>
            </a:r>
            <a:r>
              <a:rPr sz="1100" spc="-90" dirty="0">
                <a:solidFill>
                  <a:srgbClr val="FFFFFF"/>
                </a:solidFill>
                <a:latin typeface="Arial Black"/>
                <a:cs typeface="Arial Black"/>
              </a:rPr>
              <a:t>организована </a:t>
            </a:r>
            <a:r>
              <a:rPr sz="1100" spc="-100" dirty="0" err="1">
                <a:solidFill>
                  <a:srgbClr val="FFFFFF"/>
                </a:solidFill>
                <a:latin typeface="Arial Black"/>
                <a:cs typeface="Arial Black"/>
              </a:rPr>
              <a:t>через</a:t>
            </a:r>
            <a:r>
              <a:rPr sz="1100" spc="-100" dirty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1100" spc="-7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деятельность</a:t>
            </a:r>
            <a:endParaRPr lang="ru-RU" sz="1100" spc="-75" dirty="0" smtClean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5820" y="8330183"/>
            <a:ext cx="1984375" cy="759695"/>
          </a:xfrm>
          <a:prstGeom prst="rect">
            <a:avLst/>
          </a:prstGeom>
          <a:solidFill>
            <a:srgbClr val="D66C40"/>
          </a:solidFill>
        </p:spPr>
        <p:txBody>
          <a:bodyPr vert="horz" wrap="square" lIns="0" tIns="48260" rIns="0" bIns="0" rtlCol="0">
            <a:spAutoFit/>
          </a:bodyPr>
          <a:lstStyle/>
          <a:p>
            <a:pPr marL="219710" marR="210820" algn="ctr">
              <a:lnSpc>
                <a:spcPct val="105000"/>
              </a:lnSpc>
              <a:spcBef>
                <a:spcPts val="380"/>
              </a:spcBef>
            </a:pPr>
            <a:r>
              <a:rPr lang="ru-RU" sz="1100" spc="-105" dirty="0" smtClean="0">
                <a:solidFill>
                  <a:srgbClr val="FFFFFF"/>
                </a:solidFill>
                <a:latin typeface="Arial Black"/>
                <a:cs typeface="Arial Black"/>
              </a:rPr>
              <a:t>Повышение </a:t>
            </a:r>
            <a:r>
              <a:rPr lang="ru-RU" sz="1100" spc="-10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маотивации</a:t>
            </a:r>
            <a:r>
              <a:rPr lang="ru-RU" sz="1100" spc="-105" dirty="0" smtClean="0">
                <a:solidFill>
                  <a:srgbClr val="FFFFFF"/>
                </a:solidFill>
                <a:latin typeface="Arial Black"/>
                <a:cs typeface="Arial Black"/>
              </a:rPr>
              <a:t> обучающихся к учению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624" y="5293360"/>
            <a:ext cx="583057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6135" marR="5080" indent="-2084070" algn="ctr">
              <a:lnSpc>
                <a:spcPct val="100000"/>
              </a:lnSpc>
              <a:spcBef>
                <a:spcPts val="100"/>
              </a:spcBef>
            </a:pPr>
            <a:r>
              <a:rPr sz="1800" spc="-185" dirty="0" err="1">
                <a:solidFill>
                  <a:srgbClr val="2B3977"/>
                </a:solidFill>
                <a:latin typeface="Arial Black"/>
                <a:cs typeface="Arial Black"/>
              </a:rPr>
              <a:t>Основные</a:t>
            </a:r>
            <a:r>
              <a:rPr sz="1800" spc="-18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lang="ru-RU" sz="1800" spc="-155" dirty="0" smtClean="0">
                <a:solidFill>
                  <a:srgbClr val="2B3977"/>
                </a:solidFill>
                <a:latin typeface="Arial Black"/>
                <a:cs typeface="Arial Black"/>
              </a:rPr>
              <a:t>особенности</a:t>
            </a:r>
          </a:p>
          <a:p>
            <a:pPr marL="2096135" marR="5080" indent="-2084070" algn="ctr">
              <a:lnSpc>
                <a:spcPct val="100000"/>
              </a:lnSpc>
              <a:spcBef>
                <a:spcPts val="100"/>
              </a:spcBef>
            </a:pPr>
            <a:r>
              <a:rPr lang="ru-RU" spc="-204" dirty="0" smtClean="0">
                <a:solidFill>
                  <a:srgbClr val="2B3977"/>
                </a:solidFill>
                <a:latin typeface="Arial Black"/>
                <a:cs typeface="Arial Black"/>
              </a:rPr>
              <a:t>цифровой образовательной среды МЭО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2062035" y="94488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3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0"/>
            <a:ext cx="5038548" cy="154298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693420">
              <a:lnSpc>
                <a:spcPct val="80000"/>
              </a:lnSpc>
              <a:spcBef>
                <a:spcPts val="600"/>
              </a:spcBef>
            </a:pP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ДОБАВЛЕНИЕ </a:t>
            </a:r>
            <a:r>
              <a:rPr sz="2100" b="1" i="1" spc="70" dirty="0">
                <a:solidFill>
                  <a:srgbClr val="2B3977"/>
                </a:solidFill>
                <a:latin typeface="Arial"/>
                <a:cs typeface="Arial"/>
              </a:rPr>
              <a:t>УЧАСТНИКА  </a:t>
            </a:r>
            <a:r>
              <a:rPr sz="2100" b="1" i="1" spc="114" dirty="0">
                <a:solidFill>
                  <a:srgbClr val="2B3977"/>
                </a:solidFill>
                <a:latin typeface="Arial"/>
                <a:cs typeface="Arial"/>
              </a:rPr>
              <a:t>КОНФЕРЕНЦИИ</a:t>
            </a:r>
            <a:r>
              <a:rPr sz="2100" b="1" i="1" spc="7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В</a:t>
            </a:r>
            <a:r>
              <a:rPr lang="ru-RU" sz="2100" b="1" i="1" spc="-30" dirty="0" smtClean="0">
                <a:solidFill>
                  <a:srgbClr val="2B3977"/>
                </a:solidFill>
                <a:latin typeface="Arial"/>
                <a:cs typeface="Arial"/>
              </a:rPr>
              <a:t> СИСТЕМЕ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«</a:t>
            </a:r>
            <a:r>
              <a:rPr lang="en-US"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MIRAPOLIS</a:t>
            </a:r>
            <a:r>
              <a:rPr sz="2100" b="1" i="1" spc="140" dirty="0" smtClean="0">
                <a:solidFill>
                  <a:srgbClr val="2B3977"/>
                </a:solidFill>
                <a:latin typeface="Arial"/>
                <a:cs typeface="Arial"/>
              </a:rPr>
              <a:t>»</a:t>
            </a:r>
            <a:endParaRPr sz="2100" dirty="0">
              <a:latin typeface="Arial"/>
              <a:cs typeface="Arial"/>
            </a:endParaRPr>
          </a:p>
          <a:p>
            <a:pPr marL="18415" marR="5080" indent="1270">
              <a:lnSpc>
                <a:spcPts val="1450"/>
              </a:lnSpc>
              <a:spcBef>
                <a:spcPts val="2420"/>
              </a:spcBef>
            </a:pPr>
            <a:r>
              <a:rPr sz="1350" spc="-155" dirty="0">
                <a:solidFill>
                  <a:srgbClr val="2B3977"/>
                </a:solidFill>
                <a:latin typeface="Arial Black"/>
                <a:cs typeface="Arial Black"/>
              </a:rPr>
              <a:t>Если </a:t>
            </a:r>
            <a:r>
              <a:rPr sz="1350" spc="-85" dirty="0">
                <a:solidFill>
                  <a:srgbClr val="2B3977"/>
                </a:solidFill>
                <a:latin typeface="Arial Black"/>
                <a:cs typeface="Arial Black"/>
              </a:rPr>
              <a:t>вам </a:t>
            </a:r>
            <a:r>
              <a:rPr sz="1350" spc="-130" dirty="0">
                <a:solidFill>
                  <a:srgbClr val="2B3977"/>
                </a:solidFill>
                <a:latin typeface="Arial Black"/>
                <a:cs typeface="Arial Black"/>
              </a:rPr>
              <a:t>известны электронные </a:t>
            </a:r>
            <a:r>
              <a:rPr sz="1350" spc="-114" dirty="0">
                <a:solidFill>
                  <a:srgbClr val="2B3977"/>
                </a:solidFill>
                <a:latin typeface="Arial Black"/>
                <a:cs typeface="Arial Black"/>
              </a:rPr>
              <a:t>адреса </a:t>
            </a:r>
            <a:r>
              <a:rPr sz="1350" spc="-110" dirty="0">
                <a:solidFill>
                  <a:srgbClr val="2B3977"/>
                </a:solidFill>
                <a:latin typeface="Arial Black"/>
                <a:cs typeface="Arial Black"/>
              </a:rPr>
              <a:t>участников  видеоконфереции, вы </a:t>
            </a:r>
            <a:r>
              <a:rPr sz="1350" spc="-140" dirty="0">
                <a:solidFill>
                  <a:srgbClr val="2B3977"/>
                </a:solidFill>
                <a:latin typeface="Arial Black"/>
                <a:cs typeface="Arial Black"/>
              </a:rPr>
              <a:t>можете </a:t>
            </a:r>
            <a:r>
              <a:rPr sz="1350" spc="-80" dirty="0">
                <a:solidFill>
                  <a:srgbClr val="2B3977"/>
                </a:solidFill>
                <a:latin typeface="Arial Black"/>
                <a:cs typeface="Arial Black"/>
              </a:rPr>
              <a:t>добавить </a:t>
            </a:r>
            <a:r>
              <a:rPr sz="1350" spc="-165" dirty="0">
                <a:solidFill>
                  <a:srgbClr val="2B3977"/>
                </a:solidFill>
                <a:latin typeface="Arial Black"/>
                <a:cs typeface="Arial Black"/>
              </a:rPr>
              <a:t>их</a:t>
            </a:r>
            <a:r>
              <a:rPr sz="1350" spc="-4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350" spc="-130" dirty="0">
                <a:solidFill>
                  <a:srgbClr val="2B3977"/>
                </a:solidFill>
                <a:latin typeface="Arial Black"/>
                <a:cs typeface="Arial Black"/>
              </a:rPr>
              <a:t>заранее.</a:t>
            </a:r>
            <a:endParaRPr sz="135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28216"/>
            <a:ext cx="6858000" cy="348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078" y="2264156"/>
            <a:ext cx="5823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1.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Нажмите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кнопку </a:t>
            </a:r>
            <a:r>
              <a:rPr sz="1800" spc="-135" dirty="0">
                <a:solidFill>
                  <a:srgbClr val="9E2C17"/>
                </a:solidFill>
                <a:latin typeface="Arial Black"/>
                <a:cs typeface="Arial Black"/>
              </a:rPr>
              <a:t>«зарегистрировать</a:t>
            </a:r>
            <a:r>
              <a:rPr sz="1800" spc="-95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60" dirty="0">
                <a:solidFill>
                  <a:srgbClr val="9E2C17"/>
                </a:solidFill>
                <a:latin typeface="Arial Black"/>
                <a:cs typeface="Arial Black"/>
              </a:rPr>
              <a:t>участника»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16" y="5826252"/>
            <a:ext cx="6844283" cy="328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0767" y="4038980"/>
            <a:ext cx="4070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2. </a:t>
            </a:r>
            <a:r>
              <a:rPr sz="1800" spc="-120" dirty="0">
                <a:solidFill>
                  <a:srgbClr val="9E2C17"/>
                </a:solidFill>
                <a:latin typeface="Arial Black"/>
                <a:cs typeface="Arial Black"/>
              </a:rPr>
              <a:t>Введите </a:t>
            </a:r>
            <a:r>
              <a:rPr sz="1800" spc="-170" dirty="0">
                <a:solidFill>
                  <a:srgbClr val="9E2C17"/>
                </a:solidFill>
                <a:latin typeface="Arial Black"/>
                <a:cs typeface="Arial Black"/>
              </a:rPr>
              <a:t>электронный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адрес или 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несколько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адресов,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разделённых  </a:t>
            </a: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точкой </a:t>
            </a:r>
            <a:r>
              <a:rPr sz="1800" spc="-300" dirty="0">
                <a:solidFill>
                  <a:srgbClr val="9E2C17"/>
                </a:solidFill>
                <a:latin typeface="Arial Black"/>
                <a:cs typeface="Arial Black"/>
              </a:rPr>
              <a:t>с</a:t>
            </a:r>
            <a:r>
              <a:rPr sz="1800" spc="-22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30" dirty="0">
                <a:solidFill>
                  <a:srgbClr val="9E2C17"/>
                </a:solidFill>
                <a:latin typeface="Arial Black"/>
                <a:cs typeface="Arial Black"/>
              </a:rPr>
              <a:t>запятой.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5617" y="6255258"/>
            <a:ext cx="4027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9E2C17"/>
                </a:solidFill>
                <a:latin typeface="Arial Black"/>
                <a:cs typeface="Arial Black"/>
              </a:rPr>
              <a:t>3. </a:t>
            </a:r>
            <a:r>
              <a:rPr sz="1800" spc="-175" dirty="0">
                <a:solidFill>
                  <a:srgbClr val="9E2C17"/>
                </a:solidFill>
                <a:latin typeface="Arial Black"/>
                <a:cs typeface="Arial Black"/>
              </a:rPr>
              <a:t>Нажмите</a:t>
            </a:r>
            <a:r>
              <a:rPr sz="1800" spc="70" dirty="0">
                <a:solidFill>
                  <a:srgbClr val="9E2C1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кнопку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135" dirty="0">
                <a:solidFill>
                  <a:srgbClr val="9E2C17"/>
                </a:solidFill>
                <a:latin typeface="Arial Black"/>
                <a:cs typeface="Arial Black"/>
              </a:rPr>
              <a:t>«Зарегистрировать».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Оповещение </a:t>
            </a:r>
            <a:r>
              <a:rPr sz="1800" spc="-150" dirty="0">
                <a:solidFill>
                  <a:srgbClr val="9E2C17"/>
                </a:solidFill>
                <a:latin typeface="Arial Black"/>
                <a:cs typeface="Arial Black"/>
              </a:rPr>
              <a:t>зарегистрированным  </a:t>
            </a:r>
            <a:r>
              <a:rPr sz="1800" spc="-155" dirty="0">
                <a:solidFill>
                  <a:srgbClr val="9E2C17"/>
                </a:solidFill>
                <a:latin typeface="Arial Black"/>
                <a:cs typeface="Arial Black"/>
              </a:rPr>
              <a:t>участником </a:t>
            </a:r>
            <a:r>
              <a:rPr sz="1800" spc="-114" dirty="0">
                <a:solidFill>
                  <a:srgbClr val="9E2C17"/>
                </a:solidFill>
                <a:latin typeface="Arial Black"/>
                <a:cs typeface="Arial Black"/>
              </a:rPr>
              <a:t>будет </a:t>
            </a:r>
            <a:r>
              <a:rPr sz="1800" spc="-130" dirty="0">
                <a:solidFill>
                  <a:srgbClr val="9E2C17"/>
                </a:solidFill>
                <a:latin typeface="Arial Black"/>
                <a:cs typeface="Arial Black"/>
              </a:rPr>
              <a:t>отправлено  </a:t>
            </a:r>
            <a:r>
              <a:rPr sz="1800" spc="-145" dirty="0">
                <a:solidFill>
                  <a:srgbClr val="9E2C17"/>
                </a:solidFill>
                <a:latin typeface="Arial Black"/>
                <a:cs typeface="Arial Black"/>
              </a:rPr>
              <a:t>автоматически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30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392" y="0"/>
            <a:ext cx="6537325" cy="731900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7960" marR="3237230">
              <a:lnSpc>
                <a:spcPts val="2020"/>
              </a:lnSpc>
              <a:spcBef>
                <a:spcPts val="585"/>
              </a:spcBef>
            </a:pPr>
            <a:r>
              <a:rPr sz="2100" b="1" i="1" spc="125" dirty="0">
                <a:solidFill>
                  <a:srgbClr val="2B3977"/>
                </a:solidFill>
                <a:latin typeface="Arial"/>
                <a:cs typeface="Arial"/>
              </a:rPr>
              <a:t>РЕКОМЕНДАЦИИ </a:t>
            </a:r>
            <a:r>
              <a:rPr sz="2100" b="1" i="1" spc="70" dirty="0">
                <a:solidFill>
                  <a:srgbClr val="2B3977"/>
                </a:solidFill>
                <a:latin typeface="Arial"/>
                <a:cs typeface="Arial"/>
              </a:rPr>
              <a:t>ПО  </a:t>
            </a:r>
            <a:r>
              <a:rPr sz="2100" b="1" i="1" spc="55" dirty="0">
                <a:solidFill>
                  <a:srgbClr val="2B3977"/>
                </a:solidFill>
                <a:latin typeface="Arial"/>
                <a:cs typeface="Arial"/>
              </a:rPr>
              <a:t>СОБЛЮДЕНИЮ</a:t>
            </a:r>
            <a:r>
              <a:rPr sz="2100" b="1" i="1" spc="1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14" dirty="0">
                <a:solidFill>
                  <a:srgbClr val="2B3977"/>
                </a:solidFill>
                <a:latin typeface="Arial"/>
                <a:cs typeface="Arial"/>
              </a:rPr>
              <a:t>НОРМ  </a:t>
            </a:r>
            <a:r>
              <a:rPr sz="2100" b="1" i="1" spc="100" dirty="0" smtClean="0">
                <a:solidFill>
                  <a:srgbClr val="2B3977"/>
                </a:solidFill>
                <a:latin typeface="Arial"/>
                <a:cs typeface="Arial"/>
              </a:rPr>
              <a:t>С</a:t>
            </a:r>
            <a:r>
              <a:rPr lang="ru-RU" sz="2100" b="1" i="1" spc="100" dirty="0">
                <a:solidFill>
                  <a:srgbClr val="2B3977"/>
                </a:solidFill>
                <a:latin typeface="Arial"/>
                <a:cs typeface="Arial"/>
              </a:rPr>
              <a:t>а</a:t>
            </a:r>
            <a:r>
              <a:rPr sz="2100" b="1" i="1" spc="100" dirty="0" smtClean="0">
                <a:solidFill>
                  <a:srgbClr val="2B3977"/>
                </a:solidFill>
                <a:latin typeface="Arial"/>
                <a:cs typeface="Arial"/>
              </a:rPr>
              <a:t>НПИН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Arial"/>
              <a:cs typeface="Arial"/>
            </a:endParaRPr>
          </a:p>
          <a:p>
            <a:pPr marL="193675" marR="243204" indent="2540" algn="just">
              <a:lnSpc>
                <a:spcPts val="1540"/>
              </a:lnSpc>
            </a:pP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При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организации дистанционного обучения </a:t>
            </a:r>
            <a:r>
              <a:rPr sz="1600" spc="15" dirty="0" err="1">
                <a:solidFill>
                  <a:srgbClr val="2B3977"/>
                </a:solidFill>
                <a:latin typeface="Arial Narrow"/>
                <a:cs typeface="Arial Narrow"/>
              </a:rPr>
              <a:t>требуется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соблюдение</a:t>
            </a:r>
            <a:r>
              <a:rPr lang="en-US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санитарно-гигиенических норм</a:t>
            </a:r>
            <a:r>
              <a:rPr lang="ru-RU"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, которые </a:t>
            </a:r>
            <a:r>
              <a:rPr sz="1600" spc="5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необходимо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довести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до </a:t>
            </a:r>
            <a:r>
              <a:rPr sz="1600" spc="30" dirty="0" err="1">
                <a:solidFill>
                  <a:srgbClr val="2B3977"/>
                </a:solidFill>
                <a:latin typeface="Arial Narrow"/>
                <a:cs typeface="Arial Narrow"/>
              </a:rPr>
              <a:t>сведения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родителей</a:t>
            </a:r>
            <a:r>
              <a:rPr lang="ru-RU" sz="1600" spc="30" dirty="0" smtClean="0">
                <a:solidFill>
                  <a:srgbClr val="2B3977"/>
                </a:solidFill>
                <a:latin typeface="Arial Narrow"/>
                <a:cs typeface="Arial Narrow"/>
              </a:rPr>
              <a:t> (</a:t>
            </a:r>
            <a:r>
              <a:rPr sz="1600" spc="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законных</a:t>
            </a:r>
            <a:r>
              <a:rPr sz="1600" spc="40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представителей</a:t>
            </a:r>
            <a:r>
              <a:rPr lang="ru-RU" sz="16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)</a:t>
            </a:r>
            <a:r>
              <a:rPr sz="1600" spc="20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lang="ru-RU"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учеников</a:t>
            </a:r>
            <a:r>
              <a:rPr sz="1600" spc="50" dirty="0" smtClean="0">
                <a:solidFill>
                  <a:srgbClr val="2B3977"/>
                </a:solidFill>
                <a:latin typeface="Arial Narrow"/>
                <a:cs typeface="Arial Narrow"/>
              </a:rPr>
              <a:t>.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Требуется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соблюдение </a:t>
            </a:r>
            <a:r>
              <a:rPr sz="1600" spc="70" dirty="0" err="1">
                <a:solidFill>
                  <a:srgbClr val="2B3977"/>
                </a:solidFill>
                <a:latin typeface="Arial Narrow"/>
                <a:cs typeface="Arial Narrow"/>
              </a:rPr>
              <a:t>норм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2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СанПи</a:t>
            </a:r>
            <a:r>
              <a:rPr lang="ru-RU"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Н</a:t>
            </a:r>
            <a:r>
              <a:rPr sz="1600" spc="2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при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организации 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как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онлайн-,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так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офлайн</a:t>
            </a:r>
            <a:r>
              <a:rPr lang="ru-RU" sz="16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-</a:t>
            </a:r>
            <a:r>
              <a:rPr sz="1600" spc="9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обучения.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55" dirty="0">
                <a:solidFill>
                  <a:srgbClr val="2B3977"/>
                </a:solidFill>
                <a:latin typeface="Arial Black"/>
                <a:cs typeface="Arial Black"/>
              </a:rPr>
              <a:t>Некоторые </a:t>
            </a:r>
            <a:r>
              <a:rPr sz="1800" spc="-140" dirty="0">
                <a:solidFill>
                  <a:srgbClr val="2B3977"/>
                </a:solidFill>
                <a:latin typeface="Arial Black"/>
                <a:cs typeface="Arial Black"/>
              </a:rPr>
              <a:t>рекомендации </a:t>
            </a:r>
            <a:r>
              <a:rPr sz="1800" spc="-114" dirty="0">
                <a:solidFill>
                  <a:srgbClr val="2B3977"/>
                </a:solidFill>
                <a:latin typeface="Arial Black"/>
                <a:cs typeface="Arial Black"/>
              </a:rPr>
              <a:t>по </a:t>
            </a:r>
            <a:r>
              <a:rPr sz="1800" spc="-190" dirty="0">
                <a:solidFill>
                  <a:srgbClr val="2B3977"/>
                </a:solidFill>
                <a:latin typeface="Arial Black"/>
                <a:cs typeface="Arial Black"/>
              </a:rPr>
              <a:t>соблюдению </a:t>
            </a:r>
            <a:r>
              <a:rPr sz="1800" spc="-135" dirty="0" err="1">
                <a:solidFill>
                  <a:srgbClr val="2B3977"/>
                </a:solidFill>
                <a:latin typeface="Arial Black"/>
                <a:cs typeface="Arial Black"/>
              </a:rPr>
              <a:t>норм</a:t>
            </a:r>
            <a:r>
              <a:rPr sz="1800" spc="5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80" dirty="0" err="1" smtClean="0">
                <a:solidFill>
                  <a:srgbClr val="2B3977"/>
                </a:solidFill>
                <a:latin typeface="Arial Black"/>
                <a:cs typeface="Arial Black"/>
              </a:rPr>
              <a:t>СанПи</a:t>
            </a:r>
            <a:r>
              <a:rPr lang="ru-RU" sz="1800" spc="-180" dirty="0" smtClean="0">
                <a:solidFill>
                  <a:srgbClr val="2B3977"/>
                </a:solidFill>
                <a:latin typeface="Arial Black"/>
                <a:cs typeface="Arial Black"/>
              </a:rPr>
              <a:t>Н</a:t>
            </a:r>
            <a:endParaRPr sz="1800" dirty="0">
              <a:latin typeface="Arial Black"/>
              <a:cs typeface="Arial Black"/>
            </a:endParaRPr>
          </a:p>
          <a:p>
            <a:pPr marL="193675" marR="241935" indent="2540" algn="just">
              <a:lnSpc>
                <a:spcPct val="100000"/>
              </a:lnSpc>
              <a:spcBef>
                <a:spcPts val="2005"/>
              </a:spcBef>
            </a:pP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Необходимо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чередовать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во 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время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урока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различные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виды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учебной 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(за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исключением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контрольных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работ).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Средняя 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непрерывная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продолжительность различных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видов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учебной 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обучающихся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(чтение,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письмо,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слушание,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опрос и </a:t>
            </a:r>
            <a:r>
              <a:rPr sz="1600" spc="20" dirty="0">
                <a:solidFill>
                  <a:srgbClr val="2B3977"/>
                </a:solidFill>
                <a:latin typeface="Arial Narrow"/>
                <a:cs typeface="Arial Narrow"/>
              </a:rPr>
              <a:t>т.п.)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1-4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классах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должна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превышать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7-10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минут,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5-11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классах </a:t>
            </a:r>
            <a:r>
              <a:rPr sz="1600" spc="-5" dirty="0">
                <a:solidFill>
                  <a:srgbClr val="2B3977"/>
                </a:solidFill>
                <a:latin typeface="Arial Narrow"/>
                <a:cs typeface="Arial Narrow"/>
              </a:rPr>
              <a:t>–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10-15 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минут.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Расстояние </a:t>
            </a:r>
            <a:r>
              <a:rPr sz="1600" dirty="0">
                <a:solidFill>
                  <a:srgbClr val="2B3977"/>
                </a:solidFill>
                <a:latin typeface="Arial Narrow"/>
                <a:cs typeface="Arial Narrow"/>
              </a:rPr>
              <a:t>от </a:t>
            </a:r>
            <a:r>
              <a:rPr sz="1600" spc="15" dirty="0">
                <a:solidFill>
                  <a:srgbClr val="2B3977"/>
                </a:solidFill>
                <a:latin typeface="Arial Narrow"/>
                <a:cs typeface="Arial Narrow"/>
              </a:rPr>
              <a:t>глаз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до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тетради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или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книги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должно </a:t>
            </a:r>
            <a:r>
              <a:rPr sz="1600" spc="5" dirty="0">
                <a:solidFill>
                  <a:srgbClr val="2B3977"/>
                </a:solidFill>
                <a:latin typeface="Arial Narrow"/>
                <a:cs typeface="Arial Narrow"/>
              </a:rPr>
              <a:t>составлять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не 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менее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25-35см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обучающихся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1-4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и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не менее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30-45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см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  обучающихся </a:t>
            </a:r>
            <a:r>
              <a:rPr sz="1600" spc="75" dirty="0">
                <a:solidFill>
                  <a:srgbClr val="2B3977"/>
                </a:solidFill>
                <a:latin typeface="Arial Narrow"/>
                <a:cs typeface="Arial Narrow"/>
              </a:rPr>
              <a:t>5-11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Arial Narrow"/>
              <a:cs typeface="Arial Narrow"/>
            </a:endParaRPr>
          </a:p>
          <a:p>
            <a:pPr marL="329565" marR="312420" algn="ctr">
              <a:lnSpc>
                <a:spcPts val="1939"/>
              </a:lnSpc>
            </a:pPr>
            <a:r>
              <a:rPr sz="1800" spc="-150" dirty="0">
                <a:solidFill>
                  <a:srgbClr val="2B3977"/>
                </a:solidFill>
                <a:latin typeface="Arial Black"/>
                <a:cs typeface="Arial Black"/>
              </a:rPr>
              <a:t>Продолжительность </a:t>
            </a:r>
            <a:r>
              <a:rPr sz="1800" spc="-135" dirty="0">
                <a:solidFill>
                  <a:srgbClr val="2B3977"/>
                </a:solidFill>
                <a:latin typeface="Arial Black"/>
                <a:cs typeface="Arial Black"/>
              </a:rPr>
              <a:t>непрерывного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использования  </a:t>
            </a:r>
            <a:r>
              <a:rPr sz="1800" spc="-190" dirty="0">
                <a:solidFill>
                  <a:srgbClr val="2B3977"/>
                </a:solidFill>
                <a:latin typeface="Arial Black"/>
                <a:cs typeface="Arial Black"/>
              </a:rPr>
              <a:t>технических</a:t>
            </a:r>
            <a:r>
              <a:rPr sz="1800" spc="-15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средств</a:t>
            </a:r>
            <a:endParaRPr sz="1800" dirty="0">
              <a:latin typeface="Arial Black"/>
              <a:cs typeface="Arial Black"/>
            </a:endParaRPr>
          </a:p>
          <a:p>
            <a:pPr marL="193675" marR="260350" indent="2540" algn="just">
              <a:lnSpc>
                <a:spcPct val="110000"/>
              </a:lnSpc>
              <a:spcBef>
                <a:spcPts val="1400"/>
              </a:spcBef>
            </a:pP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Продолжительность </a:t>
            </a:r>
            <a:r>
              <a:rPr sz="1600" spc="45" dirty="0">
                <a:solidFill>
                  <a:srgbClr val="2B3977"/>
                </a:solidFill>
                <a:latin typeface="Arial Narrow"/>
                <a:cs typeface="Arial Narrow"/>
              </a:rPr>
              <a:t>непрерывного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использования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компьютера </a:t>
            </a:r>
            <a:r>
              <a:rPr sz="1600" spc="60" dirty="0">
                <a:solidFill>
                  <a:srgbClr val="2B3977"/>
                </a:solidFill>
                <a:latin typeface="Arial Narrow"/>
                <a:cs typeface="Arial Narrow"/>
              </a:rPr>
              <a:t>с 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жидкокристаллическим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монитором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на </a:t>
            </a:r>
            <a:r>
              <a:rPr sz="1600" spc="55" dirty="0">
                <a:solidFill>
                  <a:srgbClr val="2B3977"/>
                </a:solidFill>
                <a:latin typeface="Arial Narrow"/>
                <a:cs typeface="Arial Narrow"/>
              </a:rPr>
              <a:t>уроках </a:t>
            </a:r>
            <a:r>
              <a:rPr sz="1600" spc="10" dirty="0">
                <a:solidFill>
                  <a:srgbClr val="2B3977"/>
                </a:solidFill>
                <a:latin typeface="Arial Narrow"/>
                <a:cs typeface="Arial Narrow"/>
              </a:rPr>
              <a:t>составляет: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учащихся 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1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2-х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более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20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минут,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учащихся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3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4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не  </a:t>
            </a:r>
            <a:r>
              <a:rPr sz="1600" spc="35" dirty="0">
                <a:solidFill>
                  <a:srgbClr val="2B3977"/>
                </a:solidFill>
                <a:latin typeface="Arial Narrow"/>
                <a:cs typeface="Arial Narrow"/>
              </a:rPr>
              <a:t>более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25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минут,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для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учащихся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5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6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не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более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30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минут, </a:t>
            </a:r>
            <a:r>
              <a:rPr sz="1600" spc="25" dirty="0">
                <a:solidFill>
                  <a:srgbClr val="2B3977"/>
                </a:solidFill>
                <a:latin typeface="Arial Narrow"/>
                <a:cs typeface="Arial Narrow"/>
              </a:rPr>
              <a:t>для  </a:t>
            </a:r>
            <a:r>
              <a:rPr sz="1600" spc="50" dirty="0">
                <a:solidFill>
                  <a:srgbClr val="2B3977"/>
                </a:solidFill>
                <a:latin typeface="Arial Narrow"/>
                <a:cs typeface="Arial Narrow"/>
              </a:rPr>
              <a:t>учащихся </a:t>
            </a:r>
            <a:r>
              <a:rPr sz="1600" spc="65" dirty="0">
                <a:solidFill>
                  <a:srgbClr val="2B3977"/>
                </a:solidFill>
                <a:latin typeface="Arial Narrow"/>
                <a:cs typeface="Arial Narrow"/>
              </a:rPr>
              <a:t>7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11 </a:t>
            </a:r>
            <a:r>
              <a:rPr sz="1600" spc="40" dirty="0">
                <a:solidFill>
                  <a:srgbClr val="2B3977"/>
                </a:solidFill>
                <a:latin typeface="Arial Narrow"/>
                <a:cs typeface="Arial Narrow"/>
              </a:rPr>
              <a:t>классов </a:t>
            </a:r>
            <a:r>
              <a:rPr sz="1600" spc="95" dirty="0">
                <a:solidFill>
                  <a:srgbClr val="2B3977"/>
                </a:solidFill>
                <a:latin typeface="Arial Narrow"/>
                <a:cs typeface="Arial Narrow"/>
              </a:rPr>
              <a:t>- </a:t>
            </a:r>
            <a:r>
              <a:rPr sz="1600" spc="70" dirty="0">
                <a:solidFill>
                  <a:srgbClr val="2B3977"/>
                </a:solidFill>
                <a:latin typeface="Arial Narrow"/>
                <a:cs typeface="Arial Narrow"/>
              </a:rPr>
              <a:t>35</a:t>
            </a:r>
            <a:r>
              <a:rPr sz="1600" spc="8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2B3977"/>
                </a:solidFill>
                <a:latin typeface="Arial Narrow"/>
                <a:cs typeface="Arial Narrow"/>
              </a:rPr>
              <a:t>минут.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608" y="7731252"/>
            <a:ext cx="6235065" cy="1473835"/>
          </a:xfrm>
          <a:prstGeom prst="rect">
            <a:avLst/>
          </a:prstGeom>
          <a:solidFill>
            <a:srgbClr val="E7A78B"/>
          </a:solidFill>
        </p:spPr>
        <p:txBody>
          <a:bodyPr vert="horz" wrap="square" lIns="0" tIns="20955" rIns="0" bIns="0" rtlCol="0">
            <a:spAutoFit/>
          </a:bodyPr>
          <a:lstStyle/>
          <a:p>
            <a:pPr marL="97790" marR="36830" indent="2540" algn="just">
              <a:lnSpc>
                <a:spcPct val="110000"/>
              </a:lnSpc>
              <a:spcBef>
                <a:spcPts val="165"/>
              </a:spcBef>
            </a:pP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После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использования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технических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средств 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обучения,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связанных 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со 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зрительной 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нагрузкой,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необходимо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проводить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комплекс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упражнений 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для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профилактики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утомления </a:t>
            </a:r>
            <a:r>
              <a:rPr sz="1600" spc="15" dirty="0">
                <a:solidFill>
                  <a:srgbClr val="172135"/>
                </a:solidFill>
                <a:latin typeface="Arial Narrow"/>
                <a:cs typeface="Arial Narrow"/>
              </a:rPr>
              <a:t>глаз, </a:t>
            </a:r>
            <a:r>
              <a:rPr sz="1600" spc="-20" dirty="0">
                <a:solidFill>
                  <a:srgbClr val="172135"/>
                </a:solidFill>
                <a:latin typeface="Arial Narrow"/>
                <a:cs typeface="Arial Narrow"/>
              </a:rPr>
              <a:t>а</a:t>
            </a:r>
            <a:r>
              <a:rPr sz="1600" spc="32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конце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урока </a:t>
            </a:r>
            <a:r>
              <a:rPr sz="1600" spc="95" dirty="0">
                <a:solidFill>
                  <a:srgbClr val="172135"/>
                </a:solidFill>
                <a:latin typeface="Arial Narrow"/>
                <a:cs typeface="Arial Narrow"/>
              </a:rPr>
              <a:t>-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физические 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упражнения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для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профилактики общего</a:t>
            </a:r>
            <a:r>
              <a:rPr sz="1600" spc="13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утомления.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31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33324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80" dirty="0" smtClean="0">
                <a:solidFill>
                  <a:srgbClr val="2B3977"/>
                </a:solidFill>
                <a:latin typeface="Arial"/>
                <a:cs typeface="Arial"/>
              </a:rPr>
              <a:t>КОНТАКТЫ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932" y="960882"/>
            <a:ext cx="5866765" cy="4819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r>
              <a:rPr lang="ru-RU" sz="1400" b="1" u="sng" spc="60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2"/>
              </a:rPr>
              <a:t>СЛУЖБА ТЕХНИЧЕСКОЙ ПОДДЕРЖКИ:</a:t>
            </a:r>
            <a:endParaRPr lang="ru-RU" sz="1400" b="1" spc="60" dirty="0" smtClean="0">
              <a:solidFill>
                <a:srgbClr val="124652"/>
              </a:solidFill>
              <a:uFill>
                <a:solidFill>
                  <a:srgbClr val="124652"/>
                </a:solidFill>
              </a:uFill>
              <a:latin typeface="Tahoma"/>
              <a:cs typeface="Tahoma"/>
              <a:hlinkClick r:id="rId2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r>
              <a:rPr sz="1400" u="sng" spc="60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2"/>
              </a:rPr>
              <a:t>tech-support@mob-edu.ru</a:t>
            </a:r>
            <a:r>
              <a:rPr sz="1400" spc="60" dirty="0" smtClean="0">
                <a:solidFill>
                  <a:srgbClr val="2B3977"/>
                </a:solidFill>
                <a:latin typeface="Tahoma"/>
                <a:cs typeface="Tahoma"/>
              </a:rPr>
              <a:t>;</a:t>
            </a:r>
            <a:endParaRPr lang="ru-RU" sz="1400" spc="60" dirty="0" smtClean="0">
              <a:solidFill>
                <a:srgbClr val="2B3977"/>
              </a:solidFill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endParaRPr lang="ru-RU" sz="1400" spc="60" dirty="0" smtClean="0">
              <a:solidFill>
                <a:srgbClr val="2B3977"/>
              </a:solidFill>
              <a:latin typeface="Tahoma"/>
              <a:cs typeface="Tahoma"/>
            </a:endParaRPr>
          </a:p>
          <a:p>
            <a:pPr marR="185420" algn="r">
              <a:lnSpc>
                <a:spcPct val="100000"/>
              </a:lnSpc>
              <a:spcBef>
                <a:spcPts val="5"/>
              </a:spcBef>
            </a:pPr>
            <a:r>
              <a:rPr lang="ru-RU" sz="14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4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4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endParaRPr lang="ru-RU" sz="1400" dirty="0">
              <a:latin typeface="Tahoma"/>
              <a:cs typeface="Tahoma"/>
            </a:endParaRPr>
          </a:p>
          <a:p>
            <a:pPr marR="186055" algn="r">
              <a:lnSpc>
                <a:spcPct val="100000"/>
              </a:lnSpc>
              <a:spcBef>
                <a:spcPts val="215"/>
              </a:spcBef>
            </a:pPr>
            <a:r>
              <a:rPr lang="ru-RU" sz="1400" spc="60" dirty="0">
                <a:solidFill>
                  <a:srgbClr val="2B3977"/>
                </a:solidFill>
                <a:latin typeface="Arial"/>
                <a:cs typeface="Arial"/>
              </a:rPr>
              <a:t>доб.</a:t>
            </a:r>
            <a:r>
              <a:rPr lang="ru-RU" sz="1400" spc="-8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1400" spc="-80" dirty="0" smtClean="0">
                <a:solidFill>
                  <a:srgbClr val="2B3977"/>
                </a:solidFill>
                <a:latin typeface="Arial"/>
                <a:cs typeface="Arial"/>
              </a:rPr>
              <a:t>139, 140</a:t>
            </a:r>
          </a:p>
          <a:p>
            <a:pPr marR="186055" algn="r">
              <a:lnSpc>
                <a:spcPct val="100000"/>
              </a:lnSpc>
              <a:spcBef>
                <a:spcPts val="215"/>
              </a:spcBef>
            </a:pP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354965" algn="l"/>
                <a:tab pos="355600" algn="l"/>
              </a:tabLst>
            </a:pPr>
            <a:r>
              <a:rPr lang="ru-RU" sz="1400" b="1" u="sng" spc="55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3"/>
              </a:rPr>
              <a:t>СЛУЖБА МЕТОДИЧЕСКОЙ ПОДДЕРЖКИ: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354965" algn="l"/>
                <a:tab pos="355600" algn="l"/>
              </a:tabLst>
            </a:pPr>
            <a:r>
              <a:rPr sz="1400" u="sng" spc="55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3"/>
              </a:rPr>
              <a:t>metod@mob-edu.ru</a:t>
            </a:r>
            <a:r>
              <a:rPr sz="1400" spc="55" dirty="0" smtClean="0">
                <a:solidFill>
                  <a:srgbClr val="2B3977"/>
                </a:solidFill>
                <a:latin typeface="Tahoma"/>
                <a:cs typeface="Tahoma"/>
              </a:rPr>
              <a:t>.</a:t>
            </a:r>
            <a:endParaRPr lang="ru-RU" sz="1400" spc="55" dirty="0" smtClean="0">
              <a:solidFill>
                <a:srgbClr val="2B3977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354965" algn="l"/>
                <a:tab pos="355600" algn="l"/>
              </a:tabLst>
            </a:pPr>
            <a:endParaRPr lang="ru-RU" sz="1400" spc="55" dirty="0" smtClean="0">
              <a:solidFill>
                <a:srgbClr val="2B3977"/>
              </a:solidFill>
              <a:latin typeface="Tahoma"/>
              <a:cs typeface="Tahoma"/>
            </a:endParaRPr>
          </a:p>
          <a:p>
            <a:pPr marR="185420" algn="r">
              <a:lnSpc>
                <a:spcPct val="100000"/>
              </a:lnSpc>
              <a:spcBef>
                <a:spcPts val="5"/>
              </a:spcBef>
            </a:pPr>
            <a:r>
              <a:rPr lang="ru-RU" sz="14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4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4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endParaRPr lang="ru-RU" sz="1400" dirty="0">
              <a:latin typeface="Tahoma"/>
              <a:cs typeface="Tahoma"/>
            </a:endParaRPr>
          </a:p>
          <a:p>
            <a:pPr marR="186055" algn="r">
              <a:lnSpc>
                <a:spcPct val="100000"/>
              </a:lnSpc>
              <a:spcBef>
                <a:spcPts val="215"/>
              </a:spcBef>
            </a:pPr>
            <a:r>
              <a:rPr lang="ru-RU" sz="1400" spc="60" dirty="0">
                <a:solidFill>
                  <a:srgbClr val="2B3977"/>
                </a:solidFill>
                <a:latin typeface="Arial"/>
                <a:cs typeface="Arial"/>
              </a:rPr>
              <a:t>доб.</a:t>
            </a:r>
            <a:r>
              <a:rPr lang="ru-RU" sz="1400" spc="-80" dirty="0">
                <a:solidFill>
                  <a:srgbClr val="2B3977"/>
                </a:solidFill>
                <a:latin typeface="Arial"/>
                <a:cs typeface="Arial"/>
              </a:rPr>
              <a:t> 119, </a:t>
            </a:r>
            <a:r>
              <a:rPr lang="ru-RU" sz="1400" spc="120" dirty="0">
                <a:solidFill>
                  <a:srgbClr val="2B3977"/>
                </a:solidFill>
                <a:latin typeface="Arial"/>
                <a:cs typeface="Arial"/>
              </a:rPr>
              <a:t>1</a:t>
            </a:r>
            <a:r>
              <a:rPr lang="ru-RU" sz="1400" spc="120" dirty="0">
                <a:solidFill>
                  <a:srgbClr val="2B3977"/>
                </a:solidFill>
                <a:latin typeface="Tahoma"/>
                <a:cs typeface="Tahoma"/>
              </a:rPr>
              <a:t>21, 162, 163 </a:t>
            </a:r>
            <a:endParaRPr lang="ru-RU"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354965" algn="l"/>
                <a:tab pos="355600" algn="l"/>
              </a:tabLst>
            </a:pPr>
            <a:endParaRPr lang="ru-RU" sz="14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354965" algn="l"/>
                <a:tab pos="355600" algn="l"/>
              </a:tabLst>
            </a:pPr>
            <a:endParaRPr sz="1400" dirty="0">
              <a:latin typeface="Tahoma"/>
              <a:cs typeface="Tahoma"/>
            </a:endParaRPr>
          </a:p>
          <a:p>
            <a:pPr marL="12065" algn="just">
              <a:lnSpc>
                <a:spcPct val="100000"/>
              </a:lnSpc>
              <a:spcBef>
                <a:spcPts val="79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r>
              <a:rPr lang="ru-RU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Актуальная информация, расписание </a:t>
            </a:r>
            <a:r>
              <a:rPr lang="ru-RU" spc="-160" dirty="0" err="1" smtClean="0">
                <a:solidFill>
                  <a:srgbClr val="2B3977"/>
                </a:solidFill>
                <a:latin typeface="Arial Black"/>
                <a:cs typeface="Arial Black"/>
              </a:rPr>
              <a:t>вебинаров</a:t>
            </a:r>
            <a:r>
              <a:rPr lang="ru-RU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  и другую полезную информацию можно найти на официальном </a:t>
            </a:r>
            <a:r>
              <a:rPr lang="ru-RU" spc="-160" dirty="0" err="1" smtClean="0">
                <a:solidFill>
                  <a:srgbClr val="2B3977"/>
                </a:solidFill>
                <a:latin typeface="Arial Black"/>
                <a:cs typeface="Arial Black"/>
              </a:rPr>
              <a:t>интернет-ресурсе</a:t>
            </a:r>
            <a:r>
              <a:rPr lang="ru-RU" spc="-160" dirty="0" smtClean="0">
                <a:solidFill>
                  <a:srgbClr val="2B3977"/>
                </a:solidFill>
                <a:latin typeface="Arial Black"/>
                <a:cs typeface="Arial Black"/>
              </a:rPr>
              <a:t> МЭО </a:t>
            </a:r>
            <a:r>
              <a:rPr u="sng" spc="60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https</a:t>
            </a:r>
            <a:r>
              <a:rPr u="sng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://metod.mob-edu.ru</a:t>
            </a:r>
            <a:r>
              <a:rPr u="sng" spc="60" dirty="0" smtClean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/</a:t>
            </a:r>
            <a:endParaRPr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0920"/>
            <a:ext cx="6858000" cy="922019"/>
          </a:xfrm>
          <a:custGeom>
            <a:avLst/>
            <a:gdLst/>
            <a:ahLst/>
            <a:cxnLst/>
            <a:rect l="l" t="t" r="r" b="b"/>
            <a:pathLst>
              <a:path w="6858000" h="922020">
                <a:moveTo>
                  <a:pt x="6858000" y="0"/>
                </a:moveTo>
                <a:lnTo>
                  <a:pt x="0" y="0"/>
                </a:lnTo>
                <a:lnTo>
                  <a:pt x="0" y="922019"/>
                </a:lnTo>
                <a:lnTo>
                  <a:pt x="6858000" y="922019"/>
                </a:lnTo>
                <a:lnTo>
                  <a:pt x="6858000" y="0"/>
                </a:lnTo>
                <a:close/>
              </a:path>
            </a:pathLst>
          </a:custGeom>
          <a:solidFill>
            <a:srgbClr val="E46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7418" y="3559302"/>
            <a:ext cx="59042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FFFFFF"/>
                </a:solidFill>
                <a:latin typeface="Arial Black"/>
                <a:cs typeface="Arial Black"/>
              </a:rPr>
              <a:t>Организация онлайн</a:t>
            </a:r>
            <a:r>
              <a:rPr sz="1800" spc="-1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800" spc="-135" dirty="0">
                <a:solidFill>
                  <a:srgbClr val="FFFFFF"/>
                </a:solidFill>
                <a:latin typeface="Arial Black"/>
                <a:cs typeface="Arial Black"/>
              </a:rPr>
              <a:t>уроков </a:t>
            </a: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(видеоконференций</a:t>
            </a:r>
            <a:r>
              <a:rPr sz="1800" spc="-130" dirty="0">
                <a:solidFill>
                  <a:srgbClr val="FFFFFF"/>
                </a:solidFill>
                <a:latin typeface="Tahoma"/>
                <a:cs typeface="Tahoma"/>
              </a:rPr>
              <a:t>),  </a:t>
            </a: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поддержка </a:t>
            </a:r>
            <a:r>
              <a:rPr sz="1800" spc="-155" dirty="0">
                <a:solidFill>
                  <a:srgbClr val="FFFFFF"/>
                </a:solidFill>
                <a:latin typeface="Arial Black"/>
                <a:cs typeface="Arial Black"/>
              </a:rPr>
              <a:t>самостоятельной </a:t>
            </a: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работы </a:t>
            </a:r>
            <a:r>
              <a:rPr sz="1800" spc="-160" dirty="0">
                <a:solidFill>
                  <a:srgbClr val="FFFFFF"/>
                </a:solidFill>
                <a:latin typeface="Arial Black"/>
                <a:cs typeface="Arial Black"/>
              </a:rPr>
              <a:t>учащихся,  </a:t>
            </a:r>
            <a:r>
              <a:rPr sz="1800" spc="-130" dirty="0">
                <a:solidFill>
                  <a:srgbClr val="FFFFFF"/>
                </a:solidFill>
                <a:latin typeface="Arial Black"/>
                <a:cs typeface="Arial Black"/>
              </a:rPr>
              <a:t>индивидуальное </a:t>
            </a: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групповое</a:t>
            </a:r>
            <a:r>
              <a:rPr sz="1800" spc="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Arial Black"/>
                <a:cs typeface="Arial Black"/>
              </a:rPr>
              <a:t>консультирование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96000"/>
            <a:ext cx="6858000" cy="646430"/>
          </a:xfrm>
          <a:custGeom>
            <a:avLst/>
            <a:gdLst/>
            <a:ahLst/>
            <a:cxnLst/>
            <a:rect l="l" t="t" r="r" b="b"/>
            <a:pathLst>
              <a:path w="6858000" h="646429">
                <a:moveTo>
                  <a:pt x="6858000" y="0"/>
                </a:moveTo>
                <a:lnTo>
                  <a:pt x="0" y="0"/>
                </a:lnTo>
                <a:lnTo>
                  <a:pt x="0" y="646176"/>
                </a:lnTo>
                <a:lnTo>
                  <a:pt x="6858000" y="646176"/>
                </a:lnTo>
                <a:lnTo>
                  <a:pt x="6858000" y="0"/>
                </a:lnTo>
                <a:close/>
              </a:path>
            </a:pathLst>
          </a:custGeom>
          <a:solidFill>
            <a:srgbClr val="088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077" y="6126989"/>
            <a:ext cx="647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8435" marR="5080" indent="-143637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FFFFFF"/>
                </a:solidFill>
                <a:latin typeface="Arial Black"/>
                <a:cs typeface="Arial Black"/>
              </a:rPr>
              <a:t>Индивидуализация </a:t>
            </a: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обучения, </a:t>
            </a:r>
            <a:r>
              <a:rPr sz="1800" spc="-175" dirty="0">
                <a:solidFill>
                  <a:srgbClr val="FFFFFF"/>
                </a:solidFill>
                <a:latin typeface="Arial Black"/>
                <a:cs typeface="Arial Black"/>
              </a:rPr>
              <a:t>назначение </a:t>
            </a: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заданий </a:t>
            </a:r>
            <a:r>
              <a:rPr sz="1800" spc="-60" dirty="0">
                <a:solidFill>
                  <a:srgbClr val="FFFFFF"/>
                </a:solidFill>
                <a:latin typeface="Arial Black"/>
                <a:cs typeface="Arial Black"/>
              </a:rPr>
              <a:t>для  </a:t>
            </a: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самостоятельного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 Black"/>
                <a:cs typeface="Arial Black"/>
              </a:rPr>
              <a:t>выполнения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652" y="7696200"/>
            <a:ext cx="4550410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2B3977"/>
                </a:solidFill>
                <a:latin typeface="Arial Black"/>
                <a:cs typeface="Arial Black"/>
              </a:rPr>
              <a:t>Освоение </a:t>
            </a:r>
            <a:r>
              <a:rPr sz="1800" spc="-120" dirty="0">
                <a:solidFill>
                  <a:srgbClr val="2B3977"/>
                </a:solidFill>
                <a:latin typeface="Arial Black"/>
                <a:cs typeface="Arial Black"/>
              </a:rPr>
              <a:t>нового</a:t>
            </a:r>
            <a:r>
              <a:rPr sz="1800" spc="12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2B3977"/>
                </a:solidFill>
                <a:latin typeface="Arial Black"/>
                <a:cs typeface="Arial Black"/>
              </a:rPr>
              <a:t>материала</a:t>
            </a:r>
            <a:endParaRPr sz="1800" dirty="0">
              <a:latin typeface="Arial Black"/>
              <a:cs typeface="Arial Black"/>
            </a:endParaRPr>
          </a:p>
          <a:p>
            <a:pPr marL="30480" indent="-18415">
              <a:lnSpc>
                <a:spcPct val="100000"/>
              </a:lnSpc>
              <a:spcBef>
                <a:spcPts val="1795"/>
              </a:spcBef>
            </a:pPr>
            <a:r>
              <a:rPr sz="1800" spc="-140" dirty="0">
                <a:solidFill>
                  <a:srgbClr val="2B3977"/>
                </a:solidFill>
                <a:latin typeface="Arial Black"/>
                <a:cs typeface="Arial Black"/>
              </a:rPr>
              <a:t>Повторение </a:t>
            </a:r>
            <a:r>
              <a:rPr sz="1800" spc="-150" dirty="0">
                <a:solidFill>
                  <a:srgbClr val="2B3977"/>
                </a:solidFill>
                <a:latin typeface="Arial Black"/>
                <a:cs typeface="Arial Black"/>
              </a:rPr>
              <a:t>и </a:t>
            </a:r>
            <a:r>
              <a:rPr sz="1800" spc="-165" dirty="0" err="1">
                <a:solidFill>
                  <a:srgbClr val="2B3977"/>
                </a:solidFill>
                <a:latin typeface="Arial Black"/>
                <a:cs typeface="Arial Black"/>
              </a:rPr>
              <a:t>закрепление</a:t>
            </a:r>
            <a:r>
              <a:rPr sz="1800" spc="20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55" dirty="0" err="1" smtClean="0">
                <a:solidFill>
                  <a:srgbClr val="2B3977"/>
                </a:solidFill>
                <a:latin typeface="Arial Black"/>
                <a:cs typeface="Arial Black"/>
              </a:rPr>
              <a:t>изученного</a:t>
            </a:r>
            <a:r>
              <a:rPr lang="ru-RU" sz="1800" spc="-155" dirty="0" smtClean="0">
                <a:solidFill>
                  <a:srgbClr val="2B3977"/>
                </a:solidFill>
                <a:latin typeface="Arial Black"/>
                <a:cs typeface="Arial Black"/>
              </a:rPr>
              <a:t> учебного материала</a:t>
            </a:r>
            <a:endParaRPr sz="1800" dirty="0">
              <a:latin typeface="Arial Black"/>
              <a:cs typeface="Arial Black"/>
            </a:endParaRPr>
          </a:p>
          <a:p>
            <a:pPr marL="30480" marR="130810">
              <a:lnSpc>
                <a:spcPct val="100000"/>
              </a:lnSpc>
              <a:spcBef>
                <a:spcPts val="1485"/>
              </a:spcBef>
            </a:pPr>
            <a:r>
              <a:rPr sz="1800" spc="-135" dirty="0">
                <a:solidFill>
                  <a:srgbClr val="2B3977"/>
                </a:solidFill>
                <a:latin typeface="Arial Black"/>
                <a:cs typeface="Arial Black"/>
              </a:rPr>
              <a:t>Контроль </a:t>
            </a:r>
            <a:r>
              <a:rPr sz="1800" spc="-150" dirty="0">
                <a:solidFill>
                  <a:srgbClr val="2B3977"/>
                </a:solidFill>
                <a:latin typeface="Arial Black"/>
                <a:cs typeface="Arial Black"/>
              </a:rPr>
              <a:t>и оценивание </a:t>
            </a:r>
            <a:r>
              <a:rPr sz="1800" spc="-135" dirty="0">
                <a:solidFill>
                  <a:srgbClr val="2B3977"/>
                </a:solidFill>
                <a:latin typeface="Arial Black"/>
                <a:cs typeface="Arial Black"/>
              </a:rPr>
              <a:t>деятельности  </a:t>
            </a:r>
            <a:r>
              <a:rPr sz="1800" spc="-160" dirty="0">
                <a:solidFill>
                  <a:srgbClr val="2B3977"/>
                </a:solidFill>
                <a:latin typeface="Arial Black"/>
                <a:cs typeface="Arial Black"/>
              </a:rPr>
              <a:t>учащихся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56716"/>
            <a:ext cx="6858000" cy="646430"/>
          </a:xfrm>
          <a:custGeom>
            <a:avLst/>
            <a:gdLst/>
            <a:ahLst/>
            <a:cxnLst/>
            <a:rect l="l" t="t" r="r" b="b"/>
            <a:pathLst>
              <a:path w="6858000" h="646430">
                <a:moveTo>
                  <a:pt x="6858000" y="0"/>
                </a:moveTo>
                <a:lnTo>
                  <a:pt x="0" y="0"/>
                </a:lnTo>
                <a:lnTo>
                  <a:pt x="0" y="646176"/>
                </a:lnTo>
                <a:lnTo>
                  <a:pt x="6858000" y="646176"/>
                </a:lnTo>
                <a:lnTo>
                  <a:pt x="6858000" y="0"/>
                </a:lnTo>
                <a:close/>
              </a:path>
            </a:pathLst>
          </a:custGeom>
          <a:solidFill>
            <a:srgbClr val="6C8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6049" y="249427"/>
            <a:ext cx="6511951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216660">
              <a:lnSpc>
                <a:spcPct val="100000"/>
              </a:lnSpc>
              <a:spcBef>
                <a:spcPts val="100"/>
              </a:spcBef>
            </a:pPr>
            <a:r>
              <a:rPr sz="2000" b="1" i="1" spc="65" dirty="0">
                <a:solidFill>
                  <a:srgbClr val="2B3977"/>
                </a:solidFill>
                <a:latin typeface="Arial"/>
                <a:cs typeface="Arial"/>
              </a:rPr>
              <a:t>ВОЗМОЖНОСТИ ИСПОЛЬЗОВАНИЯ  </a:t>
            </a:r>
            <a:r>
              <a:rPr lang="ru-RU" sz="2000" b="1" i="1" spc="25" dirty="0" smtClean="0">
                <a:solidFill>
                  <a:srgbClr val="2B3977"/>
                </a:solidFill>
                <a:latin typeface="Arial"/>
                <a:cs typeface="Arial"/>
              </a:rPr>
              <a:t>ЦИФРОВОЙ ОБРАЗОВАТЕЛЬНОЙ СРЕДЫ МЭО</a:t>
            </a:r>
            <a:endParaRPr lang="ru-RU" sz="2000" dirty="0">
              <a:latin typeface="Arial"/>
              <a:cs typeface="Arial"/>
            </a:endParaRPr>
          </a:p>
          <a:p>
            <a:pPr marL="38100" marR="1216660" algn="ctr">
              <a:lnSpc>
                <a:spcPct val="100000"/>
              </a:lnSpc>
              <a:spcBef>
                <a:spcPts val="100"/>
              </a:spcBef>
            </a:pPr>
            <a:r>
              <a:rPr lang="ru-RU" spc="-120" dirty="0" smtClean="0">
                <a:solidFill>
                  <a:srgbClr val="FFFFFF"/>
                </a:solidFill>
                <a:latin typeface="Arial Black"/>
                <a:cs typeface="Arial Black"/>
              </a:rPr>
              <a:t>           О</a:t>
            </a:r>
            <a:r>
              <a:rPr sz="1800" spc="-13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рганизация</a:t>
            </a:r>
            <a:r>
              <a:rPr sz="1800" spc="-13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1800" spc="-12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управлени</a:t>
            </a:r>
            <a:r>
              <a:rPr lang="ru-RU" spc="-12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1800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800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   	</a:t>
            </a:r>
            <a:r>
              <a:rPr sz="1800" spc="-15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образовательным</a:t>
            </a:r>
            <a:r>
              <a:rPr sz="1800" spc="-155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1800" spc="-170" dirty="0">
                <a:solidFill>
                  <a:srgbClr val="FFFFFF"/>
                </a:solidFill>
                <a:latin typeface="Arial Black"/>
                <a:cs typeface="Arial Black"/>
              </a:rPr>
              <a:t>процессом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836" y="1886711"/>
            <a:ext cx="1447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6811" y="1933955"/>
            <a:ext cx="1426464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9452" y="1892807"/>
            <a:ext cx="1408176" cy="1266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38555" y="4495800"/>
            <a:ext cx="5299075" cy="1554480"/>
            <a:chOff x="638555" y="4613147"/>
            <a:chExt cx="5299075" cy="1554480"/>
          </a:xfrm>
        </p:grpSpPr>
        <p:sp>
          <p:nvSpPr>
            <p:cNvPr id="13" name="object 13"/>
            <p:cNvSpPr/>
            <p:nvPr/>
          </p:nvSpPr>
          <p:spPr>
            <a:xfrm>
              <a:off x="638555" y="4613147"/>
              <a:ext cx="3639312" cy="15316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015" y="4712207"/>
              <a:ext cx="1618488" cy="1455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969764" y="6856476"/>
            <a:ext cx="1426464" cy="1296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475" y="6781800"/>
            <a:ext cx="2942844" cy="8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9764" y="8229600"/>
            <a:ext cx="1409700" cy="1267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 txBox="1"/>
          <p:nvPr/>
        </p:nvSpPr>
        <p:spPr>
          <a:xfrm>
            <a:off x="2062035" y="94488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>
                <a:latin typeface="Arial Narrow"/>
                <a:cs typeface="Arial Narrow"/>
              </a:rPr>
              <a:t>4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217169"/>
            <a:ext cx="616666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65" dirty="0">
                <a:solidFill>
                  <a:srgbClr val="2B3977"/>
                </a:solidFill>
                <a:latin typeface="Arial"/>
                <a:cs typeface="Arial"/>
              </a:rPr>
              <a:t>ИНСТРУМЕНТЫ</a:t>
            </a:r>
            <a:r>
              <a:rPr sz="2100" b="1" i="1" spc="35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lang="ru-RU" sz="2100" b="1" i="1" spc="35" dirty="0" smtClean="0">
                <a:solidFill>
                  <a:srgbClr val="2B3977"/>
                </a:solidFill>
                <a:latin typeface="Arial"/>
                <a:cs typeface="Arial"/>
              </a:rPr>
              <a:t> ЦИФРОВОЙ ОБРАЗОВАТЕЛЬНОЙ СРЕДЫ </a:t>
            </a:r>
            <a:r>
              <a:rPr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МЭО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562600"/>
            <a:ext cx="6849109" cy="401320"/>
          </a:xfrm>
          <a:custGeom>
            <a:avLst/>
            <a:gdLst/>
            <a:ahLst/>
            <a:cxnLst/>
            <a:rect l="l" t="t" r="r" b="b"/>
            <a:pathLst>
              <a:path w="6849109" h="401320">
                <a:moveTo>
                  <a:pt x="6848856" y="0"/>
                </a:moveTo>
                <a:lnTo>
                  <a:pt x="0" y="0"/>
                </a:lnTo>
                <a:lnTo>
                  <a:pt x="0" y="400812"/>
                </a:lnTo>
                <a:lnTo>
                  <a:pt x="6848856" y="400812"/>
                </a:lnTo>
                <a:lnTo>
                  <a:pt x="6848856" y="0"/>
                </a:lnTo>
                <a:close/>
              </a:path>
            </a:pathLst>
          </a:custGeom>
          <a:solidFill>
            <a:srgbClr val="005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7766" y="5569458"/>
            <a:ext cx="2962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Инструменты</a:t>
            </a:r>
            <a:r>
              <a:rPr sz="20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5" dirty="0">
                <a:solidFill>
                  <a:srgbClr val="FFFFFF"/>
                </a:solidFill>
                <a:latin typeface="Arial"/>
                <a:cs typeface="Arial"/>
              </a:rPr>
              <a:t>учителя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0596" y="6019800"/>
            <a:ext cx="1080516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0883" y="7214693"/>
            <a:ext cx="500557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80" dirty="0" smtClean="0">
                <a:solidFill>
                  <a:srgbClr val="2B3977"/>
                </a:solidFill>
                <a:latin typeface="Arial Black"/>
                <a:cs typeface="Arial Black"/>
              </a:rPr>
              <a:t>В с</a:t>
            </a:r>
            <a:r>
              <a:rPr sz="1800" spc="-180" dirty="0" err="1" smtClean="0">
                <a:solidFill>
                  <a:srgbClr val="2B3977"/>
                </a:solidFill>
                <a:latin typeface="Arial Black"/>
                <a:cs typeface="Arial Black"/>
              </a:rPr>
              <a:t>одержани</a:t>
            </a:r>
            <a:r>
              <a:rPr lang="ru-RU" sz="1800" spc="-180" dirty="0" smtClean="0">
                <a:solidFill>
                  <a:srgbClr val="2B3977"/>
                </a:solidFill>
                <a:latin typeface="Arial Black"/>
                <a:cs typeface="Arial Black"/>
              </a:rPr>
              <a:t>и</a:t>
            </a:r>
            <a:r>
              <a:rPr sz="1800" spc="-180" dirty="0" smtClean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95" dirty="0" err="1">
                <a:solidFill>
                  <a:srgbClr val="2B3977"/>
                </a:solidFill>
                <a:latin typeface="Arial Black"/>
                <a:cs typeface="Arial Black"/>
              </a:rPr>
              <a:t>учебных</a:t>
            </a:r>
            <a:r>
              <a:rPr sz="1800" spc="-270" dirty="0">
                <a:solidFill>
                  <a:srgbClr val="2B3977"/>
                </a:solidFill>
                <a:latin typeface="Arial Black"/>
                <a:cs typeface="Arial Black"/>
              </a:rPr>
              <a:t> </a:t>
            </a:r>
            <a:r>
              <a:rPr sz="1800" spc="-150" dirty="0" err="1" smtClean="0">
                <a:solidFill>
                  <a:srgbClr val="2B3977"/>
                </a:solidFill>
                <a:latin typeface="Arial Black"/>
                <a:cs typeface="Arial Black"/>
              </a:rPr>
              <a:t>онлайн</a:t>
            </a:r>
            <a:r>
              <a:rPr sz="1800" spc="-150" dirty="0" err="1" smtClean="0">
                <a:solidFill>
                  <a:srgbClr val="2B3977"/>
                </a:solidFill>
                <a:latin typeface="Tahoma"/>
                <a:cs typeface="Tahoma"/>
              </a:rPr>
              <a:t>-</a:t>
            </a:r>
            <a:r>
              <a:rPr sz="1800" spc="-150" dirty="0" err="1" smtClean="0">
                <a:solidFill>
                  <a:srgbClr val="2B3977"/>
                </a:solidFill>
                <a:latin typeface="Arial Black"/>
                <a:cs typeface="Arial Black"/>
              </a:rPr>
              <a:t>курсов</a:t>
            </a:r>
            <a:endParaRPr lang="ru-RU" sz="1800" spc="-150" dirty="0" smtClean="0">
              <a:solidFill>
                <a:srgbClr val="2B3977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0" dirty="0" smtClean="0">
                <a:solidFill>
                  <a:srgbClr val="2B3977"/>
                </a:solidFill>
                <a:latin typeface="Arial Black"/>
                <a:cs typeface="Arial Black"/>
              </a:rPr>
              <a:t>содержатся, в том числе: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5491" y="7772400"/>
            <a:ext cx="1495425" cy="89789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24790" marR="218440" algn="ctr">
              <a:lnSpc>
                <a:spcPts val="1420"/>
              </a:lnSpc>
            </a:pPr>
            <a:r>
              <a:rPr sz="1300" spc="15" dirty="0">
                <a:solidFill>
                  <a:srgbClr val="FFFFFF"/>
                </a:solidFill>
                <a:latin typeface="Arial Narrow"/>
                <a:cs typeface="Arial Narrow"/>
              </a:rPr>
              <a:t>Материалы </a:t>
            </a:r>
            <a:r>
              <a:rPr sz="1300" spc="25" dirty="0">
                <a:solidFill>
                  <a:srgbClr val="FFFFFF"/>
                </a:solidFill>
                <a:latin typeface="Arial Narrow"/>
                <a:cs typeface="Arial Narrow"/>
              </a:rPr>
              <a:t>для  </a:t>
            </a:r>
            <a:r>
              <a:rPr sz="1300" spc="35" dirty="0">
                <a:solidFill>
                  <a:srgbClr val="FFFFFF"/>
                </a:solidFill>
                <a:latin typeface="Arial Narrow"/>
                <a:cs typeface="Arial Narrow"/>
              </a:rPr>
              <a:t>углублённого</a:t>
            </a:r>
            <a:endParaRPr sz="1300" dirty="0">
              <a:latin typeface="Arial Narrow"/>
              <a:cs typeface="Arial Narrow"/>
            </a:endParaRPr>
          </a:p>
          <a:p>
            <a:pPr algn="ctr">
              <a:lnSpc>
                <a:spcPts val="1390"/>
              </a:lnSpc>
            </a:pPr>
            <a:r>
              <a:rPr sz="1300" spc="30" dirty="0">
                <a:solidFill>
                  <a:srgbClr val="FFFFFF"/>
                </a:solidFill>
                <a:latin typeface="Arial Narrow"/>
                <a:cs typeface="Arial Narrow"/>
              </a:rPr>
              <a:t>изучения</a:t>
            </a:r>
            <a:r>
              <a:rPr sz="13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Arial Narrow"/>
                <a:cs typeface="Arial Narrow"/>
              </a:rPr>
              <a:t>(рубрики)</a:t>
            </a:r>
            <a:endParaRPr sz="13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9888" y="7772400"/>
            <a:ext cx="1495425" cy="89789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11125" marR="104139" indent="69850">
              <a:lnSpc>
                <a:spcPts val="1420"/>
              </a:lnSpc>
            </a:pPr>
            <a:r>
              <a:rPr sz="1300" spc="35" dirty="0">
                <a:solidFill>
                  <a:srgbClr val="FFFFFF"/>
                </a:solidFill>
                <a:latin typeface="Arial Narrow"/>
                <a:cs typeface="Arial Narrow"/>
              </a:rPr>
              <a:t>Межпредметные  </a:t>
            </a:r>
            <a:r>
              <a:rPr sz="1300" spc="55" dirty="0">
                <a:solidFill>
                  <a:srgbClr val="FFFFFF"/>
                </a:solidFill>
                <a:latin typeface="Arial Narrow"/>
                <a:cs typeface="Arial Narrow"/>
              </a:rPr>
              <a:t>рубрики и</a:t>
            </a:r>
            <a:r>
              <a:rPr sz="1300" spc="20" dirty="0">
                <a:solidFill>
                  <a:srgbClr val="FFFFFF"/>
                </a:solidFill>
                <a:latin typeface="Arial Narrow"/>
                <a:cs typeface="Arial Narrow"/>
              </a:rPr>
              <a:t> задания</a:t>
            </a:r>
            <a:endParaRPr sz="13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053083"/>
            <a:ext cx="6858000" cy="399415"/>
          </a:xfrm>
          <a:custGeom>
            <a:avLst/>
            <a:gdLst/>
            <a:ahLst/>
            <a:cxnLst/>
            <a:rect l="l" t="t" r="r" b="b"/>
            <a:pathLst>
              <a:path w="6858000" h="399415">
                <a:moveTo>
                  <a:pt x="6858000" y="0"/>
                </a:moveTo>
                <a:lnTo>
                  <a:pt x="0" y="0"/>
                </a:lnTo>
                <a:lnTo>
                  <a:pt x="0" y="399288"/>
                </a:lnTo>
                <a:lnTo>
                  <a:pt x="6858000" y="399288"/>
                </a:lnTo>
                <a:lnTo>
                  <a:pt x="6858000" y="0"/>
                </a:lnTo>
                <a:close/>
              </a:path>
            </a:pathLst>
          </a:custGeom>
          <a:solidFill>
            <a:srgbClr val="6C8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1665" y="1058672"/>
            <a:ext cx="6216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Инструменты 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работы </a:t>
            </a:r>
            <a:r>
              <a:rPr sz="2000" b="1" i="1" spc="20" dirty="0">
                <a:solidFill>
                  <a:srgbClr val="FFFFFF"/>
                </a:solidFill>
                <a:latin typeface="Arial"/>
                <a:cs typeface="Arial"/>
              </a:rPr>
              <a:t>классного</a:t>
            </a:r>
            <a:r>
              <a:rPr sz="2000" b="1" i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руководителя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0350" y="1823973"/>
            <a:ext cx="1463675" cy="1012825"/>
            <a:chOff x="260350" y="1823973"/>
            <a:chExt cx="1463675" cy="1012825"/>
          </a:xfrm>
        </p:grpSpPr>
        <p:sp>
          <p:nvSpPr>
            <p:cNvPr id="18" name="object 18"/>
            <p:cNvSpPr/>
            <p:nvPr/>
          </p:nvSpPr>
          <p:spPr>
            <a:xfrm>
              <a:off x="266700" y="1830323"/>
              <a:ext cx="1450848" cy="999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700" y="1830323"/>
              <a:ext cx="1450975" cy="1000125"/>
            </a:xfrm>
            <a:custGeom>
              <a:avLst/>
              <a:gdLst/>
              <a:ahLst/>
              <a:cxnLst/>
              <a:rect l="l" t="t" r="r" b="b"/>
              <a:pathLst>
                <a:path w="1450975" h="1000125">
                  <a:moveTo>
                    <a:pt x="0" y="166624"/>
                  </a:moveTo>
                  <a:lnTo>
                    <a:pt x="5951" y="122310"/>
                  </a:lnTo>
                  <a:lnTo>
                    <a:pt x="22748" y="82502"/>
                  </a:lnTo>
                  <a:lnTo>
                    <a:pt x="48802" y="48783"/>
                  </a:lnTo>
                  <a:lnTo>
                    <a:pt x="82525" y="22737"/>
                  </a:lnTo>
                  <a:lnTo>
                    <a:pt x="122328" y="5948"/>
                  </a:lnTo>
                  <a:lnTo>
                    <a:pt x="166623" y="0"/>
                  </a:lnTo>
                  <a:lnTo>
                    <a:pt x="1284224" y="0"/>
                  </a:lnTo>
                  <a:lnTo>
                    <a:pt x="1328537" y="5948"/>
                  </a:lnTo>
                  <a:lnTo>
                    <a:pt x="1368345" y="22737"/>
                  </a:lnTo>
                  <a:lnTo>
                    <a:pt x="1402064" y="48783"/>
                  </a:lnTo>
                  <a:lnTo>
                    <a:pt x="1428110" y="82502"/>
                  </a:lnTo>
                  <a:lnTo>
                    <a:pt x="1444899" y="122310"/>
                  </a:lnTo>
                  <a:lnTo>
                    <a:pt x="1450848" y="166624"/>
                  </a:lnTo>
                  <a:lnTo>
                    <a:pt x="1450848" y="833120"/>
                  </a:lnTo>
                  <a:lnTo>
                    <a:pt x="1444899" y="877433"/>
                  </a:lnTo>
                  <a:lnTo>
                    <a:pt x="1428110" y="917241"/>
                  </a:lnTo>
                  <a:lnTo>
                    <a:pt x="1402064" y="950960"/>
                  </a:lnTo>
                  <a:lnTo>
                    <a:pt x="1368345" y="977006"/>
                  </a:lnTo>
                  <a:lnTo>
                    <a:pt x="1328537" y="993795"/>
                  </a:lnTo>
                  <a:lnTo>
                    <a:pt x="1284224" y="999744"/>
                  </a:lnTo>
                  <a:lnTo>
                    <a:pt x="166623" y="999744"/>
                  </a:lnTo>
                  <a:lnTo>
                    <a:pt x="122328" y="993795"/>
                  </a:lnTo>
                  <a:lnTo>
                    <a:pt x="82525" y="977006"/>
                  </a:lnTo>
                  <a:lnTo>
                    <a:pt x="48802" y="950960"/>
                  </a:lnTo>
                  <a:lnTo>
                    <a:pt x="22748" y="917241"/>
                  </a:lnTo>
                  <a:lnTo>
                    <a:pt x="5951" y="877433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12700">
              <a:solidFill>
                <a:srgbClr val="153D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4454" y="2882010"/>
            <a:ext cx="1257300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2865" marR="5080" indent="-50800">
              <a:lnSpc>
                <a:spcPts val="1310"/>
              </a:lnSpc>
              <a:spcBef>
                <a:spcPts val="250"/>
              </a:spcBef>
            </a:pPr>
            <a:r>
              <a:rPr sz="1200" spc="10" dirty="0">
                <a:solidFill>
                  <a:srgbClr val="2B3977"/>
                </a:solidFill>
                <a:latin typeface="Arial Narrow"/>
                <a:cs typeface="Arial Narrow"/>
              </a:rPr>
              <a:t>В</a:t>
            </a:r>
            <a:r>
              <a:rPr sz="1200" spc="35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200" spc="55" dirty="0">
                <a:solidFill>
                  <a:srgbClr val="2B3977"/>
                </a:solidFill>
                <a:latin typeface="Arial Narrow"/>
                <a:cs typeface="Arial Narrow"/>
              </a:rPr>
              <a:t>д</a:t>
            </a:r>
            <a:r>
              <a:rPr sz="1200" spc="50" dirty="0">
                <a:solidFill>
                  <a:srgbClr val="2B3977"/>
                </a:solidFill>
                <a:latin typeface="Arial Narrow"/>
                <a:cs typeface="Arial Narrow"/>
              </a:rPr>
              <a:t>ео</a:t>
            </a:r>
            <a:r>
              <a:rPr sz="1200" spc="10" dirty="0">
                <a:solidFill>
                  <a:srgbClr val="2B3977"/>
                </a:solidFill>
                <a:latin typeface="Arial Narrow"/>
                <a:cs typeface="Arial Narrow"/>
              </a:rPr>
              <a:t>к</a:t>
            </a:r>
            <a:r>
              <a:rPr sz="1200" spc="50" dirty="0">
                <a:solidFill>
                  <a:srgbClr val="2B3977"/>
                </a:solidFill>
                <a:latin typeface="Arial Narrow"/>
                <a:cs typeface="Arial Narrow"/>
              </a:rPr>
              <a:t>он</a:t>
            </a:r>
            <a:r>
              <a:rPr sz="1200" spc="85" dirty="0">
                <a:solidFill>
                  <a:srgbClr val="2B3977"/>
                </a:solidFill>
                <a:latin typeface="Arial Narrow"/>
                <a:cs typeface="Arial Narrow"/>
              </a:rPr>
              <a:t>ф</a:t>
            </a:r>
            <a:r>
              <a:rPr sz="1200" spc="30" dirty="0">
                <a:solidFill>
                  <a:srgbClr val="2B3977"/>
                </a:solidFill>
                <a:latin typeface="Arial Narrow"/>
                <a:cs typeface="Arial Narrow"/>
              </a:rPr>
              <a:t>ере</a:t>
            </a:r>
            <a:r>
              <a:rPr sz="1200" spc="25" dirty="0">
                <a:solidFill>
                  <a:srgbClr val="2B3977"/>
                </a:solidFill>
                <a:latin typeface="Arial Narrow"/>
                <a:cs typeface="Arial Narrow"/>
              </a:rPr>
              <a:t>н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ц</a:t>
            </a:r>
            <a:r>
              <a:rPr sz="1200" spc="2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200" spc="-5" dirty="0">
                <a:solidFill>
                  <a:srgbClr val="2B3977"/>
                </a:solidFill>
                <a:latin typeface="Arial Narrow"/>
                <a:cs typeface="Arial Narrow"/>
              </a:rPr>
              <a:t>я  </a:t>
            </a:r>
            <a:r>
              <a:rPr sz="1200" spc="10" dirty="0">
                <a:solidFill>
                  <a:srgbClr val="2B3977"/>
                </a:solidFill>
                <a:latin typeface="Arial Narrow"/>
                <a:cs typeface="Arial Narrow"/>
              </a:rPr>
              <a:t>МЭО</a:t>
            </a:r>
            <a:r>
              <a:rPr sz="1200" spc="2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/</a:t>
            </a:r>
            <a:r>
              <a:rPr lang="en-US" sz="12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Mirapolis</a:t>
            </a:r>
            <a:endParaRPr sz="1200" dirty="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55977" y="1823973"/>
            <a:ext cx="1463675" cy="1012825"/>
            <a:chOff x="1855977" y="1823973"/>
            <a:chExt cx="1463675" cy="1012825"/>
          </a:xfrm>
        </p:grpSpPr>
        <p:sp>
          <p:nvSpPr>
            <p:cNvPr id="22" name="object 22"/>
            <p:cNvSpPr/>
            <p:nvPr/>
          </p:nvSpPr>
          <p:spPr>
            <a:xfrm>
              <a:off x="1862327" y="1830323"/>
              <a:ext cx="1450848" cy="999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62327" y="1830323"/>
              <a:ext cx="1450975" cy="1000125"/>
            </a:xfrm>
            <a:custGeom>
              <a:avLst/>
              <a:gdLst/>
              <a:ahLst/>
              <a:cxnLst/>
              <a:rect l="l" t="t" r="r" b="b"/>
              <a:pathLst>
                <a:path w="1450975" h="1000125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1284224" y="0"/>
                  </a:lnTo>
                  <a:lnTo>
                    <a:pt x="1328537" y="5948"/>
                  </a:lnTo>
                  <a:lnTo>
                    <a:pt x="1368345" y="22737"/>
                  </a:lnTo>
                  <a:lnTo>
                    <a:pt x="1402064" y="48783"/>
                  </a:lnTo>
                  <a:lnTo>
                    <a:pt x="1428110" y="82502"/>
                  </a:lnTo>
                  <a:lnTo>
                    <a:pt x="1444899" y="122310"/>
                  </a:lnTo>
                  <a:lnTo>
                    <a:pt x="1450848" y="166624"/>
                  </a:lnTo>
                  <a:lnTo>
                    <a:pt x="1450848" y="833120"/>
                  </a:lnTo>
                  <a:lnTo>
                    <a:pt x="1444899" y="877433"/>
                  </a:lnTo>
                  <a:lnTo>
                    <a:pt x="1428110" y="917241"/>
                  </a:lnTo>
                  <a:lnTo>
                    <a:pt x="1402064" y="950960"/>
                  </a:lnTo>
                  <a:lnTo>
                    <a:pt x="1368345" y="977006"/>
                  </a:lnTo>
                  <a:lnTo>
                    <a:pt x="1328537" y="993795"/>
                  </a:lnTo>
                  <a:lnTo>
                    <a:pt x="1284224" y="999744"/>
                  </a:lnTo>
                  <a:lnTo>
                    <a:pt x="166624" y="999744"/>
                  </a:lnTo>
                  <a:lnTo>
                    <a:pt x="122310" y="993795"/>
                  </a:lnTo>
                  <a:lnTo>
                    <a:pt x="82502" y="977006"/>
                  </a:lnTo>
                  <a:lnTo>
                    <a:pt x="48783" y="950960"/>
                  </a:lnTo>
                  <a:lnTo>
                    <a:pt x="22737" y="917241"/>
                  </a:lnTo>
                  <a:lnTo>
                    <a:pt x="5948" y="877433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12700">
              <a:solidFill>
                <a:srgbClr val="153D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24785" y="2882010"/>
            <a:ext cx="725805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52400">
              <a:lnSpc>
                <a:spcPts val="1310"/>
              </a:lnSpc>
              <a:spcBef>
                <a:spcPts val="250"/>
              </a:spcBef>
            </a:pPr>
            <a:r>
              <a:rPr sz="1200" spc="35" dirty="0">
                <a:solidFill>
                  <a:srgbClr val="2B3977"/>
                </a:solidFill>
                <a:latin typeface="Arial Narrow"/>
                <a:cs typeface="Arial Narrow"/>
              </a:rPr>
              <a:t>Личные  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со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о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б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щ</a:t>
            </a:r>
            <a:r>
              <a:rPr sz="1200" spc="30" dirty="0">
                <a:solidFill>
                  <a:srgbClr val="2B3977"/>
                </a:solidFill>
                <a:latin typeface="Arial Narrow"/>
                <a:cs typeface="Arial Narrow"/>
              </a:rPr>
              <a:t>ен</a:t>
            </a:r>
            <a:r>
              <a:rPr sz="1200" spc="20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200" spc="-5" dirty="0">
                <a:solidFill>
                  <a:srgbClr val="2B3977"/>
                </a:solidFill>
                <a:latin typeface="Arial Narrow"/>
                <a:cs typeface="Arial Narrow"/>
              </a:rPr>
              <a:t>я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51605" y="1823973"/>
            <a:ext cx="1463675" cy="1012825"/>
            <a:chOff x="3451605" y="1823973"/>
            <a:chExt cx="1463675" cy="1012825"/>
          </a:xfrm>
        </p:grpSpPr>
        <p:sp>
          <p:nvSpPr>
            <p:cNvPr id="26" name="object 26"/>
            <p:cNvSpPr/>
            <p:nvPr/>
          </p:nvSpPr>
          <p:spPr>
            <a:xfrm>
              <a:off x="3457955" y="1830323"/>
              <a:ext cx="1450848" cy="999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7955" y="1830323"/>
              <a:ext cx="1450975" cy="1000125"/>
            </a:xfrm>
            <a:custGeom>
              <a:avLst/>
              <a:gdLst/>
              <a:ahLst/>
              <a:cxnLst/>
              <a:rect l="l" t="t" r="r" b="b"/>
              <a:pathLst>
                <a:path w="1450975" h="1000125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1284224" y="0"/>
                  </a:lnTo>
                  <a:lnTo>
                    <a:pt x="1328537" y="5948"/>
                  </a:lnTo>
                  <a:lnTo>
                    <a:pt x="1368345" y="22737"/>
                  </a:lnTo>
                  <a:lnTo>
                    <a:pt x="1402064" y="48783"/>
                  </a:lnTo>
                  <a:lnTo>
                    <a:pt x="1428110" y="82502"/>
                  </a:lnTo>
                  <a:lnTo>
                    <a:pt x="1444899" y="122310"/>
                  </a:lnTo>
                  <a:lnTo>
                    <a:pt x="1450848" y="166624"/>
                  </a:lnTo>
                  <a:lnTo>
                    <a:pt x="1450848" y="833120"/>
                  </a:lnTo>
                  <a:lnTo>
                    <a:pt x="1444899" y="877433"/>
                  </a:lnTo>
                  <a:lnTo>
                    <a:pt x="1428110" y="917241"/>
                  </a:lnTo>
                  <a:lnTo>
                    <a:pt x="1402064" y="950960"/>
                  </a:lnTo>
                  <a:lnTo>
                    <a:pt x="1368345" y="977006"/>
                  </a:lnTo>
                  <a:lnTo>
                    <a:pt x="1328537" y="993795"/>
                  </a:lnTo>
                  <a:lnTo>
                    <a:pt x="1284224" y="999744"/>
                  </a:lnTo>
                  <a:lnTo>
                    <a:pt x="166624" y="999744"/>
                  </a:lnTo>
                  <a:lnTo>
                    <a:pt x="122310" y="993795"/>
                  </a:lnTo>
                  <a:lnTo>
                    <a:pt x="82502" y="977006"/>
                  </a:lnTo>
                  <a:lnTo>
                    <a:pt x="48783" y="950960"/>
                  </a:lnTo>
                  <a:lnTo>
                    <a:pt x="22737" y="917241"/>
                  </a:lnTo>
                  <a:lnTo>
                    <a:pt x="5948" y="877433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12700">
              <a:solidFill>
                <a:srgbClr val="153D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74770" y="2882010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2B3977"/>
                </a:solidFill>
                <a:latin typeface="Arial Narrow"/>
                <a:cs typeface="Arial Narrow"/>
              </a:rPr>
              <a:t>Вопрос</a:t>
            </a:r>
            <a:r>
              <a:rPr sz="1200" spc="-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25" dirty="0">
                <a:solidFill>
                  <a:srgbClr val="2B3977"/>
                </a:solidFill>
                <a:latin typeface="Arial Narrow"/>
                <a:cs typeface="Arial Narrow"/>
              </a:rPr>
              <a:t>дня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47234" y="1823973"/>
            <a:ext cx="1463675" cy="1012825"/>
            <a:chOff x="5047234" y="1823973"/>
            <a:chExt cx="1463675" cy="1012825"/>
          </a:xfrm>
        </p:grpSpPr>
        <p:sp>
          <p:nvSpPr>
            <p:cNvPr id="30" name="object 30"/>
            <p:cNvSpPr/>
            <p:nvPr/>
          </p:nvSpPr>
          <p:spPr>
            <a:xfrm>
              <a:off x="5053584" y="1830323"/>
              <a:ext cx="1450847" cy="9997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3584" y="1830323"/>
              <a:ext cx="1450975" cy="1000125"/>
            </a:xfrm>
            <a:custGeom>
              <a:avLst/>
              <a:gdLst/>
              <a:ahLst/>
              <a:cxnLst/>
              <a:rect l="l" t="t" r="r" b="b"/>
              <a:pathLst>
                <a:path w="1450975" h="1000125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1284224" y="0"/>
                  </a:lnTo>
                  <a:lnTo>
                    <a:pt x="1328537" y="5948"/>
                  </a:lnTo>
                  <a:lnTo>
                    <a:pt x="1368345" y="22737"/>
                  </a:lnTo>
                  <a:lnTo>
                    <a:pt x="1402064" y="48783"/>
                  </a:lnTo>
                  <a:lnTo>
                    <a:pt x="1428110" y="82502"/>
                  </a:lnTo>
                  <a:lnTo>
                    <a:pt x="1444899" y="122310"/>
                  </a:lnTo>
                  <a:lnTo>
                    <a:pt x="1450847" y="166624"/>
                  </a:lnTo>
                  <a:lnTo>
                    <a:pt x="1450847" y="833120"/>
                  </a:lnTo>
                  <a:lnTo>
                    <a:pt x="1444899" y="877433"/>
                  </a:lnTo>
                  <a:lnTo>
                    <a:pt x="1428110" y="917241"/>
                  </a:lnTo>
                  <a:lnTo>
                    <a:pt x="1402064" y="950960"/>
                  </a:lnTo>
                  <a:lnTo>
                    <a:pt x="1368345" y="977006"/>
                  </a:lnTo>
                  <a:lnTo>
                    <a:pt x="1328537" y="993795"/>
                  </a:lnTo>
                  <a:lnTo>
                    <a:pt x="1284224" y="999744"/>
                  </a:lnTo>
                  <a:lnTo>
                    <a:pt x="166624" y="999744"/>
                  </a:lnTo>
                  <a:lnTo>
                    <a:pt x="122310" y="993795"/>
                  </a:lnTo>
                  <a:lnTo>
                    <a:pt x="82502" y="977006"/>
                  </a:lnTo>
                  <a:lnTo>
                    <a:pt x="48783" y="950960"/>
                  </a:lnTo>
                  <a:lnTo>
                    <a:pt x="22737" y="917241"/>
                  </a:lnTo>
                  <a:lnTo>
                    <a:pt x="5948" y="877433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12700">
              <a:solidFill>
                <a:srgbClr val="153D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94146" y="2882010"/>
            <a:ext cx="742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2B3977"/>
                </a:solidFill>
                <a:latin typeface="Arial Narrow"/>
                <a:cs typeface="Arial Narrow"/>
              </a:rPr>
              <a:t>Органайзер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5932" y="3519297"/>
            <a:ext cx="5984240" cy="204030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484505" algn="just">
              <a:lnSpc>
                <a:spcPts val="1730"/>
              </a:lnSpc>
              <a:spcBef>
                <a:spcPts val="310"/>
              </a:spcBef>
              <a:buClr>
                <a:srgbClr val="001F5F"/>
              </a:buClr>
              <a:tabLst>
                <a:tab pos="217170" algn="l"/>
              </a:tabLst>
            </a:pPr>
            <a:r>
              <a:rPr lang="ru-RU" sz="1200" b="1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Что делает классный руководитель:</a:t>
            </a:r>
            <a:endParaRPr lang="en-US" sz="1200" b="1" spc="15" dirty="0" smtClean="0">
              <a:solidFill>
                <a:srgbClr val="2B3977"/>
              </a:solidFill>
              <a:latin typeface="Arial Narrow"/>
              <a:cs typeface="Arial Narrow"/>
            </a:endParaRPr>
          </a:p>
          <a:p>
            <a:pPr marL="103505" marR="484505" indent="-91440" algn="just">
              <a:lnSpc>
                <a:spcPts val="1730"/>
              </a:lnSpc>
              <a:spcBef>
                <a:spcPts val="310"/>
              </a:spcBef>
              <a:buClr>
                <a:srgbClr val="001F5F"/>
              </a:buClr>
              <a:buFont typeface="Wingdings"/>
              <a:buChar char=""/>
              <a:tabLst>
                <a:tab pos="217170" algn="l"/>
              </a:tabLst>
            </a:pPr>
            <a:r>
              <a:rPr lang="ru-RU" sz="1200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200" spc="1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Предоставляет</a:t>
            </a:r>
            <a:r>
              <a:rPr sz="1200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ученику </a:t>
            </a:r>
            <a:r>
              <a:rPr sz="1200" spc="65" dirty="0">
                <a:solidFill>
                  <a:srgbClr val="2B3977"/>
                </a:solidFill>
                <a:latin typeface="Arial Narrow"/>
                <a:cs typeface="Arial Narrow"/>
              </a:rPr>
              <a:t>информацию об 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организации </a:t>
            </a:r>
            <a:r>
              <a:rPr sz="1200" spc="55" dirty="0" err="1">
                <a:solidFill>
                  <a:srgbClr val="2B3977"/>
                </a:solidFill>
                <a:latin typeface="Arial Narrow"/>
                <a:cs typeface="Arial Narrow"/>
              </a:rPr>
              <a:t>учебного</a:t>
            </a:r>
            <a:r>
              <a:rPr sz="1200" spc="55" dirty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lang="ru-RU" sz="12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2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процесса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6535" indent="-204470" algn="just">
              <a:lnSpc>
                <a:spcPts val="1605"/>
              </a:lnSpc>
              <a:buClr>
                <a:srgbClr val="001F5F"/>
              </a:buClr>
              <a:buFont typeface="Wingdings"/>
              <a:buChar char=""/>
              <a:tabLst>
                <a:tab pos="217170" algn="l"/>
                <a:tab pos="3432175" algn="l"/>
              </a:tabLst>
            </a:pPr>
            <a:r>
              <a:rPr sz="1200" spc="5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Координирует</a:t>
            </a:r>
            <a:r>
              <a:rPr sz="1200" spc="5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расписание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20" dirty="0">
                <a:solidFill>
                  <a:srgbClr val="2B3977"/>
                </a:solidFill>
                <a:latin typeface="Arial Narrow"/>
                <a:cs typeface="Arial Narrow"/>
              </a:rPr>
              <a:t>занятий</a:t>
            </a:r>
            <a:r>
              <a:rPr sz="1200" spc="8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65" dirty="0">
                <a:solidFill>
                  <a:srgbClr val="2B3977"/>
                </a:solidFill>
                <a:latin typeface="Arial Narrow"/>
                <a:cs typeface="Arial Narrow"/>
              </a:rPr>
              <a:t>и	</a:t>
            </a:r>
            <a:r>
              <a:rPr sz="1200" spc="55" dirty="0">
                <a:solidFill>
                  <a:srgbClr val="2B3977"/>
                </a:solidFill>
                <a:latin typeface="Arial Narrow"/>
                <a:cs typeface="Arial Narrow"/>
              </a:rPr>
              <a:t>информирует </a:t>
            </a:r>
            <a:r>
              <a:rPr sz="1200" spc="50" dirty="0">
                <a:solidFill>
                  <a:srgbClr val="2B3977"/>
                </a:solidFill>
                <a:latin typeface="Arial Narrow"/>
                <a:cs typeface="Arial Narrow"/>
              </a:rPr>
              <a:t>учеников</a:t>
            </a:r>
            <a:r>
              <a:rPr sz="1200" spc="3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65" dirty="0">
                <a:solidFill>
                  <a:srgbClr val="2B3977"/>
                </a:solidFill>
                <a:latin typeface="Arial Narrow"/>
                <a:cs typeface="Arial Narrow"/>
              </a:rPr>
              <a:t>об</a:t>
            </a:r>
            <a:endParaRPr sz="1200" dirty="0">
              <a:latin typeface="Arial Narrow"/>
              <a:cs typeface="Arial Narrow"/>
            </a:endParaRPr>
          </a:p>
          <a:p>
            <a:pPr marL="103505" algn="just">
              <a:lnSpc>
                <a:spcPts val="1730"/>
              </a:lnSpc>
            </a:pPr>
            <a:r>
              <a:rPr lang="ru-RU" sz="1200" spc="4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200" spc="4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изменениях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.</a:t>
            </a:r>
            <a:endParaRPr sz="1200" dirty="0">
              <a:latin typeface="Arial Narrow"/>
              <a:cs typeface="Arial Narrow"/>
            </a:endParaRPr>
          </a:p>
          <a:p>
            <a:pPr marL="216535" indent="-204470" algn="just">
              <a:lnSpc>
                <a:spcPts val="1730"/>
              </a:lnSpc>
              <a:buClr>
                <a:srgbClr val="001F5F"/>
              </a:buClr>
              <a:buFont typeface="Wingdings"/>
              <a:buChar char=""/>
              <a:tabLst>
                <a:tab pos="217170" algn="l"/>
              </a:tabLst>
            </a:pPr>
            <a:r>
              <a:rPr sz="1200" spc="40" dirty="0">
                <a:solidFill>
                  <a:srgbClr val="2B3977"/>
                </a:solidFill>
                <a:latin typeface="Arial Narrow"/>
                <a:cs typeface="Arial Narrow"/>
              </a:rPr>
              <a:t>Поддерживает 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общение с </a:t>
            </a:r>
            <a:r>
              <a:rPr sz="1200" spc="55" dirty="0">
                <a:solidFill>
                  <a:srgbClr val="2B3977"/>
                </a:solidFill>
                <a:latin typeface="Arial Narrow"/>
                <a:cs typeface="Arial Narrow"/>
              </a:rPr>
              <a:t>учениками </a:t>
            </a:r>
            <a:r>
              <a:rPr sz="1200" spc="65" dirty="0">
                <a:solidFill>
                  <a:srgbClr val="2B3977"/>
                </a:solidFill>
                <a:latin typeface="Arial Narrow"/>
                <a:cs typeface="Arial Narrow"/>
              </a:rPr>
              <a:t>и</a:t>
            </a:r>
            <a:r>
              <a:rPr sz="1200" spc="7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30" dirty="0">
                <a:solidFill>
                  <a:srgbClr val="2B3977"/>
                </a:solidFill>
                <a:latin typeface="Arial Narrow"/>
                <a:cs typeface="Arial Narrow"/>
              </a:rPr>
              <a:t>родителями.</a:t>
            </a:r>
            <a:endParaRPr sz="1200" dirty="0">
              <a:latin typeface="Arial Narrow"/>
              <a:cs typeface="Arial Narrow"/>
            </a:endParaRPr>
          </a:p>
          <a:p>
            <a:pPr marL="216535" indent="-204470" algn="just">
              <a:lnSpc>
                <a:spcPts val="1730"/>
              </a:lnSpc>
              <a:buClr>
                <a:srgbClr val="001F5F"/>
              </a:buClr>
              <a:buFont typeface="Wingdings"/>
              <a:buChar char=""/>
              <a:tabLst>
                <a:tab pos="217170" algn="l"/>
              </a:tabLst>
            </a:pPr>
            <a:r>
              <a:rPr sz="1200" spc="15" dirty="0">
                <a:solidFill>
                  <a:srgbClr val="2B3977"/>
                </a:solidFill>
                <a:latin typeface="Arial Narrow"/>
                <a:cs typeface="Arial Narrow"/>
              </a:rPr>
              <a:t>Осуществляет 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наблюдение </a:t>
            </a:r>
            <a:r>
              <a:rPr sz="1200" spc="10" dirty="0">
                <a:solidFill>
                  <a:srgbClr val="2B3977"/>
                </a:solidFill>
                <a:latin typeface="Arial Narrow"/>
                <a:cs typeface="Arial Narrow"/>
              </a:rPr>
              <a:t>за 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ходом </a:t>
            </a:r>
            <a:r>
              <a:rPr sz="1200" spc="40" dirty="0">
                <a:solidFill>
                  <a:srgbClr val="2B3977"/>
                </a:solidFill>
                <a:latin typeface="Arial Narrow"/>
                <a:cs typeface="Arial Narrow"/>
              </a:rPr>
              <a:t>текущей 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учебной</a:t>
            </a:r>
            <a:r>
              <a:rPr sz="1200" spc="195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25" dirty="0">
                <a:solidFill>
                  <a:srgbClr val="2B3977"/>
                </a:solidFill>
                <a:latin typeface="Arial Narrow"/>
                <a:cs typeface="Arial Narrow"/>
              </a:rPr>
              <a:t>деятельности.</a:t>
            </a:r>
            <a:endParaRPr sz="1200" dirty="0">
              <a:latin typeface="Arial Narrow"/>
              <a:cs typeface="Arial Narrow"/>
            </a:endParaRPr>
          </a:p>
          <a:p>
            <a:pPr marL="103505" marR="278130" indent="-91440" algn="just">
              <a:lnSpc>
                <a:spcPts val="1730"/>
              </a:lnSpc>
              <a:spcBef>
                <a:spcPts val="120"/>
              </a:spcBef>
              <a:buClr>
                <a:srgbClr val="001F5F"/>
              </a:buClr>
              <a:buFont typeface="Wingdings"/>
              <a:buChar char=""/>
              <a:tabLst>
                <a:tab pos="106680" algn="l"/>
              </a:tabLst>
            </a:pPr>
            <a:r>
              <a:rPr lang="ru-RU" sz="1200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  </a:t>
            </a:r>
            <a:r>
              <a:rPr sz="1200" spc="15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Осуществляет</a:t>
            </a:r>
            <a:r>
              <a:rPr sz="1200" spc="15" dirty="0" smtClean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помощь </a:t>
            </a:r>
            <a:r>
              <a:rPr sz="1200" dirty="0">
                <a:solidFill>
                  <a:srgbClr val="2B3977"/>
                </a:solidFill>
                <a:latin typeface="Arial Narrow"/>
                <a:cs typeface="Arial Narrow"/>
              </a:rPr>
              <a:t>в </a:t>
            </a:r>
            <a:r>
              <a:rPr sz="1200" spc="60" dirty="0" err="1">
                <a:solidFill>
                  <a:srgbClr val="2B3977"/>
                </a:solidFill>
                <a:latin typeface="Arial Narrow"/>
                <a:cs typeface="Arial Narrow"/>
              </a:rPr>
              <a:t>формировании</a:t>
            </a:r>
            <a:r>
              <a:rPr sz="1200" spc="60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lang="ru-RU" sz="1200" spc="-40" dirty="0" smtClean="0">
                <a:solidFill>
                  <a:srgbClr val="2B3977"/>
                </a:solidFill>
                <a:latin typeface="Arial Narrow"/>
                <a:cs typeface="Arial Narrow"/>
              </a:rPr>
              <a:t>индивидуальные      образовательные </a:t>
            </a:r>
            <a:r>
              <a:rPr lang="ru-RU" sz="1200" spc="-40" dirty="0" err="1" smtClean="0">
                <a:solidFill>
                  <a:srgbClr val="2B3977"/>
                </a:solidFill>
                <a:latin typeface="Arial Narrow"/>
                <a:cs typeface="Arial Narrow"/>
              </a:rPr>
              <a:t>траеткории</a:t>
            </a:r>
            <a:r>
              <a:rPr sz="1200" spc="-40" dirty="0" smtClean="0">
                <a:solidFill>
                  <a:srgbClr val="2B3977"/>
                </a:solidFill>
                <a:latin typeface="Arial Narrow"/>
                <a:cs typeface="Arial Narrow"/>
              </a:rPr>
              <a:t>, </a:t>
            </a:r>
            <a:r>
              <a:rPr sz="1200" spc="55" dirty="0">
                <a:solidFill>
                  <a:srgbClr val="2B3977"/>
                </a:solidFill>
                <a:latin typeface="Arial Narrow"/>
                <a:cs typeface="Arial Narrow"/>
              </a:rPr>
              <a:t>корректировки </a:t>
            </a:r>
            <a:r>
              <a:rPr sz="1200" spc="10" dirty="0">
                <a:solidFill>
                  <a:srgbClr val="2B3977"/>
                </a:solidFill>
                <a:latin typeface="Arial Narrow"/>
                <a:cs typeface="Arial Narrow"/>
              </a:rPr>
              <a:t>темпа  </a:t>
            </a:r>
            <a:r>
              <a:rPr sz="1200" spc="40" dirty="0">
                <a:solidFill>
                  <a:srgbClr val="2B3977"/>
                </a:solidFill>
                <a:latin typeface="Arial Narrow"/>
                <a:cs typeface="Arial Narrow"/>
              </a:rPr>
              <a:t>обучения.</a:t>
            </a:r>
            <a:endParaRPr sz="1200" dirty="0">
              <a:latin typeface="Arial Narrow"/>
              <a:cs typeface="Arial Narrow"/>
            </a:endParaRPr>
          </a:p>
          <a:p>
            <a:pPr marL="216535" indent="-204470" algn="just">
              <a:lnSpc>
                <a:spcPts val="1700"/>
              </a:lnSpc>
              <a:buClr>
                <a:srgbClr val="001F5F"/>
              </a:buClr>
              <a:buFont typeface="Wingdings"/>
              <a:buChar char=""/>
              <a:tabLst>
                <a:tab pos="217170" algn="l"/>
              </a:tabLst>
            </a:pPr>
            <a:r>
              <a:rPr sz="1200" spc="-10" dirty="0">
                <a:solidFill>
                  <a:srgbClr val="2B3977"/>
                </a:solidFill>
                <a:latin typeface="Arial Narrow"/>
                <a:cs typeface="Arial Narrow"/>
              </a:rPr>
              <a:t>Выявляет </a:t>
            </a:r>
            <a:r>
              <a:rPr sz="1200" spc="40" dirty="0">
                <a:solidFill>
                  <a:srgbClr val="2B3977"/>
                </a:solidFill>
                <a:latin typeface="Arial Narrow"/>
                <a:cs typeface="Arial Narrow"/>
              </a:rPr>
              <a:t>уровень </a:t>
            </a:r>
            <a:r>
              <a:rPr sz="1200" spc="25" dirty="0">
                <a:solidFill>
                  <a:srgbClr val="2B3977"/>
                </a:solidFill>
                <a:latin typeface="Arial Narrow"/>
                <a:cs typeface="Arial Narrow"/>
              </a:rPr>
              <a:t>навыка </a:t>
            </a:r>
            <a:r>
              <a:rPr sz="1200" spc="45" dirty="0">
                <a:solidFill>
                  <a:srgbClr val="2B3977"/>
                </a:solidFill>
                <a:latin typeface="Arial Narrow"/>
                <a:cs typeface="Arial Narrow"/>
              </a:rPr>
              <a:t>самоорганизации</a:t>
            </a:r>
            <a:r>
              <a:rPr sz="1200" spc="204" dirty="0">
                <a:solidFill>
                  <a:srgbClr val="2B3977"/>
                </a:solidFill>
                <a:latin typeface="Arial Narrow"/>
                <a:cs typeface="Arial Narrow"/>
              </a:rPr>
              <a:t> </a:t>
            </a:r>
            <a:r>
              <a:rPr sz="1200" spc="50" dirty="0">
                <a:solidFill>
                  <a:srgbClr val="2B3977"/>
                </a:solidFill>
                <a:latin typeface="Arial Narrow"/>
                <a:cs typeface="Arial Narrow"/>
              </a:rPr>
              <a:t>учеников.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2068195" y="9491951"/>
            <a:ext cx="2732405" cy="337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 smtClean="0">
                <a:latin typeface="Arial Narrow"/>
                <a:cs typeface="Arial Narrow"/>
              </a:rPr>
              <a:t>5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5" name="object 11"/>
          <p:cNvSpPr/>
          <p:nvPr/>
        </p:nvSpPr>
        <p:spPr>
          <a:xfrm>
            <a:off x="1640372" y="6019800"/>
            <a:ext cx="1080515" cy="912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2"/>
          <p:cNvSpPr/>
          <p:nvPr/>
        </p:nvSpPr>
        <p:spPr>
          <a:xfrm>
            <a:off x="323636" y="6019800"/>
            <a:ext cx="1080516" cy="949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3"/>
          <p:cNvSpPr/>
          <p:nvPr/>
        </p:nvSpPr>
        <p:spPr>
          <a:xfrm>
            <a:off x="4272320" y="6019800"/>
            <a:ext cx="1080515" cy="981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4"/>
          <p:cNvSpPr/>
          <p:nvPr/>
        </p:nvSpPr>
        <p:spPr>
          <a:xfrm>
            <a:off x="2957109" y="6019800"/>
            <a:ext cx="1078991" cy="940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/>
          <p:cNvSpPr txBox="1"/>
          <p:nvPr/>
        </p:nvSpPr>
        <p:spPr>
          <a:xfrm>
            <a:off x="60753" y="8763000"/>
            <a:ext cx="3596847" cy="229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>
              <a:lnSpc>
                <a:spcPct val="132000"/>
              </a:lnSpc>
              <a:spcBef>
                <a:spcPts val="100"/>
              </a:spcBef>
            </a:pPr>
            <a:r>
              <a:rPr lang="ru-RU" sz="1200" dirty="0" smtClean="0">
                <a:latin typeface="Arial Narrow"/>
                <a:cs typeface="Arial Narrow"/>
              </a:rPr>
              <a:t>*ЗОО – задание с открытым ответом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265175" y="7788910"/>
            <a:ext cx="1495425" cy="89789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84175" marR="144145" indent="-233679">
              <a:lnSpc>
                <a:spcPts val="1420"/>
              </a:lnSpc>
            </a:pPr>
            <a:r>
              <a:rPr sz="13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ЗОО </a:t>
            </a:r>
            <a:r>
              <a:rPr sz="1300" spc="35" dirty="0">
                <a:solidFill>
                  <a:srgbClr val="FFFFFF"/>
                </a:solidFill>
                <a:latin typeface="Arial Narrow"/>
                <a:cs typeface="Arial Narrow"/>
              </a:rPr>
              <a:t>повышенной  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сложности</a:t>
            </a:r>
            <a:endParaRPr sz="1300" dirty="0">
              <a:latin typeface="Arial Narrow"/>
              <a:cs typeface="Arial Narrow"/>
            </a:endParaRPr>
          </a:p>
        </p:txBody>
      </p:sp>
      <p:sp>
        <p:nvSpPr>
          <p:cNvPr id="43" name="object 8"/>
          <p:cNvSpPr txBox="1"/>
          <p:nvPr/>
        </p:nvSpPr>
        <p:spPr>
          <a:xfrm>
            <a:off x="1909572" y="7772400"/>
            <a:ext cx="1495425" cy="897890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71120" marR="62230" algn="ctr">
              <a:lnSpc>
                <a:spcPts val="1420"/>
              </a:lnSpc>
            </a:pPr>
            <a:r>
              <a:rPr sz="1300" spc="-20" dirty="0">
                <a:solidFill>
                  <a:srgbClr val="FFFFFF"/>
                </a:solidFill>
                <a:latin typeface="Arial Narrow"/>
                <a:cs typeface="Arial Narrow"/>
              </a:rPr>
              <a:t>ЗОО </a:t>
            </a:r>
            <a:r>
              <a:rPr sz="1300" spc="40" dirty="0">
                <a:solidFill>
                  <a:srgbClr val="FFFFFF"/>
                </a:solidFill>
                <a:latin typeface="Arial Narrow"/>
                <a:cs typeface="Arial Narrow"/>
              </a:rPr>
              <a:t>проблемного </a:t>
            </a:r>
            <a:r>
              <a:rPr sz="1300" spc="55" dirty="0">
                <a:solidFill>
                  <a:srgbClr val="FFFFFF"/>
                </a:solidFill>
                <a:latin typeface="Arial Narrow"/>
                <a:cs typeface="Arial Narrow"/>
              </a:rPr>
              <a:t>и  </a:t>
            </a:r>
            <a:r>
              <a:rPr sz="1300" spc="45" dirty="0">
                <a:solidFill>
                  <a:srgbClr val="FFFFFF"/>
                </a:solidFill>
                <a:latin typeface="Arial Narrow"/>
                <a:cs typeface="Arial Narrow"/>
              </a:rPr>
              <a:t>исс</a:t>
            </a:r>
            <a:r>
              <a:rPr sz="1300" spc="20" dirty="0">
                <a:solidFill>
                  <a:srgbClr val="FFFFFF"/>
                </a:solidFill>
                <a:latin typeface="Arial Narrow"/>
                <a:cs typeface="Arial Narrow"/>
              </a:rPr>
              <a:t>л</a:t>
            </a:r>
            <a:r>
              <a:rPr sz="1300" spc="5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r>
              <a:rPr sz="1300" spc="20" dirty="0">
                <a:solidFill>
                  <a:srgbClr val="FFFFFF"/>
                </a:solidFill>
                <a:latin typeface="Arial Narrow"/>
                <a:cs typeface="Arial Narrow"/>
              </a:rPr>
              <a:t>дов</a:t>
            </a:r>
            <a:r>
              <a:rPr sz="1300" spc="-5" dirty="0">
                <a:solidFill>
                  <a:srgbClr val="FFFFFF"/>
                </a:solidFill>
                <a:latin typeface="Arial Narrow"/>
                <a:cs typeface="Arial Narrow"/>
              </a:rPr>
              <a:t>а</a:t>
            </a:r>
            <a:r>
              <a:rPr sz="1300" spc="-50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r>
              <a:rPr sz="1300" spc="5" dirty="0">
                <a:solidFill>
                  <a:srgbClr val="FFFFFF"/>
                </a:solidFill>
                <a:latin typeface="Arial Narrow"/>
                <a:cs typeface="Arial Narrow"/>
              </a:rPr>
              <a:t>ел</a:t>
            </a:r>
            <a:r>
              <a:rPr sz="1300" spc="10" dirty="0">
                <a:solidFill>
                  <a:srgbClr val="FFFFFF"/>
                </a:solidFill>
                <a:latin typeface="Arial Narrow"/>
                <a:cs typeface="Arial Narrow"/>
              </a:rPr>
              <a:t>ь</a:t>
            </a:r>
            <a:r>
              <a:rPr sz="1300" spc="50" dirty="0">
                <a:solidFill>
                  <a:srgbClr val="FFFFFF"/>
                </a:solidFill>
                <a:latin typeface="Arial Narrow"/>
                <a:cs typeface="Arial Narrow"/>
              </a:rPr>
              <a:t>с</a:t>
            </a:r>
            <a:r>
              <a:rPr sz="1300" spc="70" dirty="0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r>
              <a:rPr sz="1300" spc="60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1300" spc="5" dirty="0">
                <a:solidFill>
                  <a:srgbClr val="FFFFFF"/>
                </a:solidFill>
                <a:latin typeface="Arial Narrow"/>
                <a:cs typeface="Arial Narrow"/>
              </a:rPr>
              <a:t>г</a:t>
            </a:r>
            <a:r>
              <a:rPr sz="1300" spc="35" dirty="0">
                <a:solidFill>
                  <a:srgbClr val="FFFFFF"/>
                </a:solidFill>
                <a:latin typeface="Arial Narrow"/>
                <a:cs typeface="Arial Narrow"/>
              </a:rPr>
              <a:t>о  </a:t>
            </a:r>
            <a:r>
              <a:rPr sz="1300" spc="10" dirty="0">
                <a:solidFill>
                  <a:srgbClr val="FFFFFF"/>
                </a:solidFill>
                <a:latin typeface="Arial Narrow"/>
                <a:cs typeface="Arial Narrow"/>
              </a:rPr>
              <a:t>характера</a:t>
            </a:r>
            <a:endParaRPr sz="13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5174"/>
          <a:stretch/>
        </p:blipFill>
        <p:spPr bwMode="auto">
          <a:xfrm>
            <a:off x="609600" y="1143001"/>
            <a:ext cx="587898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19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71652" y="381000"/>
            <a:ext cx="60388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00" dirty="0">
                <a:solidFill>
                  <a:srgbClr val="2B3977"/>
                </a:solidFill>
                <a:latin typeface="Arial"/>
                <a:cs typeface="Arial"/>
              </a:rPr>
              <a:t>ДИСТАНЦИОННОГО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ОБУЧЕНИЯ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87730" y="5334000"/>
            <a:ext cx="5592928" cy="4191000"/>
          </a:xfrm>
          <a:prstGeom prst="rect">
            <a:avLst/>
          </a:prstGeom>
        </p:spPr>
      </p:pic>
      <p:sp>
        <p:nvSpPr>
          <p:cNvPr id="9" name="object 7"/>
          <p:cNvSpPr txBox="1"/>
          <p:nvPr/>
        </p:nvSpPr>
        <p:spPr>
          <a:xfrm>
            <a:off x="2068195" y="9491951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>
                <a:latin typeface="Arial Narrow"/>
                <a:cs typeface="Arial Narrow"/>
              </a:rPr>
              <a:t>6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20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371652" y="381000"/>
            <a:ext cx="60388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00" dirty="0">
                <a:solidFill>
                  <a:srgbClr val="2B3977"/>
                </a:solidFill>
                <a:latin typeface="Arial"/>
                <a:cs typeface="Arial"/>
              </a:rPr>
              <a:t>ДИСТАНЦИОННОГО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ОБУЧЕНИЯ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88670" y="1066800"/>
            <a:ext cx="5535930" cy="41148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64870" y="5029200"/>
            <a:ext cx="5535930" cy="4264660"/>
          </a:xfrm>
          <a:prstGeom prst="rect">
            <a:avLst/>
          </a:prstGeom>
        </p:spPr>
      </p:pic>
      <p:sp>
        <p:nvSpPr>
          <p:cNvPr id="5" name="object 7"/>
          <p:cNvSpPr txBox="1"/>
          <p:nvPr/>
        </p:nvSpPr>
        <p:spPr>
          <a:xfrm>
            <a:off x="2068195" y="9491951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>
                <a:latin typeface="Arial Narrow"/>
                <a:cs typeface="Arial Narrow"/>
              </a:rPr>
              <a:t>7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485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30676"/>
          <a:stretch/>
        </p:blipFill>
        <p:spPr>
          <a:xfrm rot="16200000">
            <a:off x="-871611" y="1795390"/>
            <a:ext cx="8610600" cy="68486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0"/>
            <a:ext cx="60388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00" dirty="0">
                <a:solidFill>
                  <a:srgbClr val="2B3977"/>
                </a:solidFill>
                <a:latin typeface="Arial"/>
                <a:cs typeface="Arial"/>
              </a:rPr>
              <a:t>ДИСТАНЦИОННОГО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i="1" spc="45" dirty="0" smtClean="0">
                <a:solidFill>
                  <a:srgbClr val="2B3977"/>
                </a:solidFill>
                <a:latin typeface="Arial"/>
                <a:cs typeface="Arial"/>
              </a:rPr>
              <a:t>ОБУЧЕНИЯ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2068195" y="9491951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>
                <a:latin typeface="Arial Narrow"/>
                <a:cs typeface="Arial Narrow"/>
              </a:rPr>
              <a:t>8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9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4147"/>
            <a:ext cx="6858000" cy="399415"/>
          </a:xfrm>
          <a:custGeom>
            <a:avLst/>
            <a:gdLst/>
            <a:ahLst/>
            <a:cxnLst/>
            <a:rect l="l" t="t" r="r" b="b"/>
            <a:pathLst>
              <a:path w="6858000" h="399415">
                <a:moveTo>
                  <a:pt x="6858000" y="0"/>
                </a:moveTo>
                <a:lnTo>
                  <a:pt x="0" y="0"/>
                </a:lnTo>
                <a:lnTo>
                  <a:pt x="0" y="399288"/>
                </a:lnTo>
                <a:lnTo>
                  <a:pt x="6858000" y="399288"/>
                </a:lnTo>
                <a:lnTo>
                  <a:pt x="6858000" y="0"/>
                </a:lnTo>
                <a:close/>
              </a:path>
            </a:pathLst>
          </a:custGeom>
          <a:solidFill>
            <a:srgbClr val="6C8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652" y="381000"/>
            <a:ext cx="6038850" cy="17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i="1" spc="95" dirty="0">
                <a:solidFill>
                  <a:srgbClr val="2B3977"/>
                </a:solidFill>
                <a:latin typeface="Arial"/>
                <a:cs typeface="Arial"/>
              </a:rPr>
              <a:t>ОРГАНИЗАЦИЯ</a:t>
            </a:r>
            <a:r>
              <a:rPr sz="2100" b="1" i="1" spc="80" dirty="0">
                <a:solidFill>
                  <a:srgbClr val="2B3977"/>
                </a:solidFill>
                <a:latin typeface="Arial"/>
                <a:cs typeface="Arial"/>
              </a:rPr>
              <a:t> </a:t>
            </a:r>
            <a:r>
              <a:rPr sz="2100" b="1" i="1" spc="100" dirty="0">
                <a:solidFill>
                  <a:srgbClr val="2B3977"/>
                </a:solidFill>
                <a:latin typeface="Arial"/>
                <a:cs typeface="Arial"/>
              </a:rPr>
              <a:t>ДИСТАНЦИОННОГО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i="1" spc="45" dirty="0">
                <a:solidFill>
                  <a:srgbClr val="2B3977"/>
                </a:solidFill>
                <a:latin typeface="Arial"/>
                <a:cs typeface="Arial"/>
              </a:rPr>
              <a:t>ОБУЧЕНИЯ</a:t>
            </a:r>
            <a:endParaRPr sz="2100" dirty="0">
              <a:latin typeface="Arial"/>
              <a:cs typeface="Arial"/>
            </a:endParaRPr>
          </a:p>
          <a:p>
            <a:pPr marL="77470" algn="ctr">
              <a:lnSpc>
                <a:spcPct val="100000"/>
              </a:lnSpc>
              <a:spcBef>
                <a:spcPts val="1770"/>
              </a:spcBef>
            </a:pPr>
            <a:r>
              <a:rPr sz="1400" b="1" i="1" spc="70" dirty="0" err="1" smtClean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r>
              <a:rPr lang="en-US" sz="1400" b="1" i="1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b="1" i="1" spc="70" dirty="0" smtClean="0">
                <a:solidFill>
                  <a:srgbClr val="FFFFFF"/>
                </a:solidFill>
                <a:latin typeface="Arial"/>
                <a:cs typeface="Arial"/>
              </a:rPr>
              <a:t>онлайн-уроков в форме</a:t>
            </a:r>
            <a:r>
              <a:rPr sz="1400" b="1" i="1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65" dirty="0">
                <a:solidFill>
                  <a:srgbClr val="FFFFFF"/>
                </a:solidFill>
                <a:latin typeface="Arial"/>
                <a:cs typeface="Arial"/>
              </a:rPr>
              <a:t>видеоконференций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5"/>
              </a:spcBef>
            </a:pP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Лекция </a:t>
            </a:r>
            <a:r>
              <a:rPr sz="1600" spc="-5" dirty="0">
                <a:solidFill>
                  <a:srgbClr val="172135"/>
                </a:solidFill>
                <a:latin typeface="Arial Narrow"/>
                <a:cs typeface="Arial Narrow"/>
              </a:rPr>
              <a:t>–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единственная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форма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проведения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видеоконференции, </a:t>
            </a:r>
            <a:r>
              <a:rPr sz="1600" spc="20" dirty="0">
                <a:solidFill>
                  <a:srgbClr val="172135"/>
                </a:solidFill>
                <a:latin typeface="Arial Narrow"/>
                <a:cs typeface="Arial Narrow"/>
              </a:rPr>
              <a:t>которая  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не </a:t>
            </a:r>
            <a:r>
              <a:rPr sz="1600" spc="20" dirty="0">
                <a:solidFill>
                  <a:srgbClr val="172135"/>
                </a:solidFill>
                <a:latin typeface="Arial Narrow"/>
                <a:cs typeface="Arial Narrow"/>
              </a:rPr>
              <a:t>требует 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обязательного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включения камеры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600" spc="70" dirty="0">
                <a:solidFill>
                  <a:srgbClr val="172135"/>
                </a:solidFill>
                <a:latin typeface="Arial Narrow"/>
                <a:cs typeface="Arial Narrow"/>
              </a:rPr>
              <a:t>микрофона</a:t>
            </a:r>
            <a:r>
              <a:rPr sz="1600" spc="22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учеником.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724400"/>
            <a:ext cx="6858000" cy="585470"/>
          </a:xfrm>
          <a:custGeom>
            <a:avLst/>
            <a:gdLst/>
            <a:ahLst/>
            <a:cxnLst/>
            <a:rect l="l" t="t" r="r" b="b"/>
            <a:pathLst>
              <a:path w="6858000" h="585470">
                <a:moveTo>
                  <a:pt x="6858000" y="0"/>
                </a:moveTo>
                <a:lnTo>
                  <a:pt x="0" y="0"/>
                </a:lnTo>
                <a:lnTo>
                  <a:pt x="0" y="585215"/>
                </a:lnTo>
                <a:lnTo>
                  <a:pt x="6858000" y="585215"/>
                </a:lnTo>
                <a:lnTo>
                  <a:pt x="6858000" y="0"/>
                </a:lnTo>
                <a:close/>
              </a:path>
            </a:pathLst>
          </a:custGeom>
          <a:solidFill>
            <a:srgbClr val="005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4779" y="3539235"/>
            <a:ext cx="2004695" cy="695325"/>
          </a:xfrm>
          <a:custGeom>
            <a:avLst/>
            <a:gdLst/>
            <a:ahLst/>
            <a:cxnLst/>
            <a:rect l="l" t="t" r="r" b="b"/>
            <a:pathLst>
              <a:path w="2004695" h="695325">
                <a:moveTo>
                  <a:pt x="74162" y="30072"/>
                </a:moveTo>
                <a:lnTo>
                  <a:pt x="70086" y="42132"/>
                </a:lnTo>
                <a:lnTo>
                  <a:pt x="2000631" y="695198"/>
                </a:lnTo>
                <a:lnTo>
                  <a:pt x="2004695" y="683260"/>
                </a:lnTo>
                <a:lnTo>
                  <a:pt x="74162" y="30072"/>
                </a:lnTo>
                <a:close/>
              </a:path>
              <a:path w="2004695" h="695325">
                <a:moveTo>
                  <a:pt x="84328" y="0"/>
                </a:moveTo>
                <a:lnTo>
                  <a:pt x="0" y="11684"/>
                </a:lnTo>
                <a:lnTo>
                  <a:pt x="59944" y="72136"/>
                </a:lnTo>
                <a:lnTo>
                  <a:pt x="70086" y="42132"/>
                </a:lnTo>
                <a:lnTo>
                  <a:pt x="58166" y="38100"/>
                </a:lnTo>
                <a:lnTo>
                  <a:pt x="62230" y="26035"/>
                </a:lnTo>
                <a:lnTo>
                  <a:pt x="75527" y="26035"/>
                </a:lnTo>
                <a:lnTo>
                  <a:pt x="84328" y="0"/>
                </a:lnTo>
                <a:close/>
              </a:path>
              <a:path w="2004695" h="695325">
                <a:moveTo>
                  <a:pt x="62230" y="26035"/>
                </a:moveTo>
                <a:lnTo>
                  <a:pt x="58166" y="38100"/>
                </a:lnTo>
                <a:lnTo>
                  <a:pt x="70086" y="42132"/>
                </a:lnTo>
                <a:lnTo>
                  <a:pt x="74162" y="30072"/>
                </a:lnTo>
                <a:lnTo>
                  <a:pt x="62230" y="26035"/>
                </a:lnTo>
                <a:close/>
              </a:path>
              <a:path w="2004695" h="695325">
                <a:moveTo>
                  <a:pt x="75527" y="26035"/>
                </a:moveTo>
                <a:lnTo>
                  <a:pt x="62230" y="26035"/>
                </a:lnTo>
                <a:lnTo>
                  <a:pt x="74162" y="30072"/>
                </a:lnTo>
                <a:lnTo>
                  <a:pt x="75527" y="26035"/>
                </a:lnTo>
                <a:close/>
              </a:path>
            </a:pathLst>
          </a:custGeom>
          <a:solidFill>
            <a:srgbClr val="174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3" y="2743200"/>
            <a:ext cx="1074420" cy="1296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7107" y="2919983"/>
            <a:ext cx="1948180" cy="719455"/>
          </a:xfrm>
          <a:prstGeom prst="rect">
            <a:avLst/>
          </a:prstGeom>
          <a:solidFill>
            <a:srgbClr val="17459E"/>
          </a:solidFill>
        </p:spPr>
        <p:txBody>
          <a:bodyPr vert="horz" wrap="square" lIns="0" tIns="61594" rIns="0" bIns="0" rtlCol="0">
            <a:spAutoFit/>
          </a:bodyPr>
          <a:lstStyle/>
          <a:p>
            <a:pPr marL="186690" marR="179070" indent="389890">
              <a:lnSpc>
                <a:spcPct val="100000"/>
              </a:lnSpc>
              <a:spcBef>
                <a:spcPts val="484"/>
              </a:spcBef>
            </a:pP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Видео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800" spc="-160" dirty="0">
                <a:solidFill>
                  <a:srgbClr val="FFFFFF"/>
                </a:solidFill>
                <a:latin typeface="Arial Black"/>
                <a:cs typeface="Arial Black"/>
              </a:rPr>
              <a:t>кон</a:t>
            </a:r>
            <a:r>
              <a:rPr sz="1800" spc="-185" dirty="0">
                <a:solidFill>
                  <a:srgbClr val="FFFFFF"/>
                </a:solidFill>
                <a:latin typeface="Arial Black"/>
                <a:cs typeface="Arial Black"/>
              </a:rPr>
              <a:t>фере</a:t>
            </a:r>
            <a:r>
              <a:rPr sz="1800" spc="-16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1800" spc="-85" dirty="0">
                <a:solidFill>
                  <a:srgbClr val="FFFFFF"/>
                </a:solidFill>
                <a:latin typeface="Arial Black"/>
                <a:cs typeface="Arial Black"/>
              </a:rPr>
              <a:t>ция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4779" y="2209800"/>
            <a:ext cx="2611120" cy="2425065"/>
            <a:chOff x="3954779" y="2481072"/>
            <a:chExt cx="2611120" cy="2425065"/>
          </a:xfrm>
        </p:grpSpPr>
        <p:sp>
          <p:nvSpPr>
            <p:cNvPr id="9" name="object 9"/>
            <p:cNvSpPr/>
            <p:nvPr/>
          </p:nvSpPr>
          <p:spPr>
            <a:xfrm>
              <a:off x="5957315" y="3811524"/>
              <a:ext cx="608076" cy="833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7315" y="2744724"/>
              <a:ext cx="608076" cy="813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2481072"/>
              <a:ext cx="559308" cy="7696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52771" y="4091939"/>
              <a:ext cx="606551" cy="8138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80" y="2860420"/>
              <a:ext cx="2004060" cy="1642110"/>
            </a:xfrm>
            <a:custGeom>
              <a:avLst/>
              <a:gdLst/>
              <a:ahLst/>
              <a:cxnLst/>
              <a:rect l="l" t="t" r="r" b="b"/>
              <a:pathLst>
                <a:path w="2004060" h="1642110">
                  <a:moveTo>
                    <a:pt x="2003933" y="297434"/>
                  </a:moveTo>
                  <a:lnTo>
                    <a:pt x="2001393" y="284988"/>
                  </a:lnTo>
                  <a:lnTo>
                    <a:pt x="75387" y="669378"/>
                  </a:lnTo>
                  <a:lnTo>
                    <a:pt x="82169" y="667512"/>
                  </a:lnTo>
                  <a:lnTo>
                    <a:pt x="70421" y="654405"/>
                  </a:lnTo>
                  <a:lnTo>
                    <a:pt x="67310" y="638683"/>
                  </a:lnTo>
                  <a:lnTo>
                    <a:pt x="62966" y="642048"/>
                  </a:lnTo>
                  <a:lnTo>
                    <a:pt x="768985" y="9398"/>
                  </a:lnTo>
                  <a:lnTo>
                    <a:pt x="760476" y="0"/>
                  </a:lnTo>
                  <a:lnTo>
                    <a:pt x="52514" y="634390"/>
                  </a:lnTo>
                  <a:lnTo>
                    <a:pt x="31369" y="610743"/>
                  </a:lnTo>
                  <a:lnTo>
                    <a:pt x="0" y="689991"/>
                  </a:lnTo>
                  <a:lnTo>
                    <a:pt x="1765" y="689508"/>
                  </a:lnTo>
                  <a:lnTo>
                    <a:pt x="292" y="690651"/>
                  </a:lnTo>
                  <a:lnTo>
                    <a:pt x="0" y="690499"/>
                  </a:lnTo>
                  <a:lnTo>
                    <a:pt x="50" y="690841"/>
                  </a:lnTo>
                  <a:lnTo>
                    <a:pt x="14478" y="774446"/>
                  </a:lnTo>
                  <a:lnTo>
                    <a:pt x="40043" y="755611"/>
                  </a:lnTo>
                  <a:lnTo>
                    <a:pt x="692404" y="1642110"/>
                  </a:lnTo>
                  <a:lnTo>
                    <a:pt x="702564" y="1634490"/>
                  </a:lnTo>
                  <a:lnTo>
                    <a:pt x="50279" y="748055"/>
                  </a:lnTo>
                  <a:lnTo>
                    <a:pt x="64096" y="737870"/>
                  </a:lnTo>
                  <a:lnTo>
                    <a:pt x="75819" y="729234"/>
                  </a:lnTo>
                  <a:lnTo>
                    <a:pt x="1600" y="691324"/>
                  </a:lnTo>
                  <a:lnTo>
                    <a:pt x="82169" y="713359"/>
                  </a:lnTo>
                  <a:lnTo>
                    <a:pt x="76454" y="684657"/>
                  </a:lnTo>
                  <a:lnTo>
                    <a:pt x="75958" y="682180"/>
                  </a:lnTo>
                  <a:lnTo>
                    <a:pt x="2003933" y="297434"/>
                  </a:lnTo>
                  <a:close/>
                </a:path>
              </a:pathLst>
            </a:custGeom>
            <a:solidFill>
              <a:srgbClr val="174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0" y="7325868"/>
            <a:ext cx="6858000" cy="585470"/>
          </a:xfrm>
          <a:custGeom>
            <a:avLst/>
            <a:gdLst/>
            <a:ahLst/>
            <a:cxnLst/>
            <a:rect l="l" t="t" r="r" b="b"/>
            <a:pathLst>
              <a:path w="6858000" h="585470">
                <a:moveTo>
                  <a:pt x="6858000" y="0"/>
                </a:moveTo>
                <a:lnTo>
                  <a:pt x="0" y="0"/>
                </a:lnTo>
                <a:lnTo>
                  <a:pt x="0" y="585216"/>
                </a:lnTo>
                <a:lnTo>
                  <a:pt x="6858000" y="585216"/>
                </a:lnTo>
                <a:lnTo>
                  <a:pt x="6858000" y="0"/>
                </a:lnTo>
                <a:close/>
              </a:path>
            </a:pathLst>
          </a:custGeom>
          <a:solidFill>
            <a:srgbClr val="088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1652" y="4737608"/>
            <a:ext cx="5981700" cy="4857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9775" marR="600075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i="1" spc="-5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-50" dirty="0" err="1" smtClean="0">
                <a:solidFill>
                  <a:srgbClr val="FFFFFF"/>
                </a:solidFill>
                <a:latin typeface="Arial"/>
                <a:cs typeface="Arial"/>
              </a:rPr>
              <a:t>лгоритм</a:t>
            </a:r>
            <a:r>
              <a:rPr sz="1600" b="1" i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Arial"/>
                <a:cs typeface="Arial"/>
              </a:rPr>
              <a:t>подготовки </a:t>
            </a:r>
            <a:r>
              <a:rPr sz="1600" b="1" i="1" spc="4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i="1" spc="50" dirty="0" err="1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1600" b="1" i="1" spc="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ru-RU" sz="1600" b="1" i="1" spc="50" dirty="0" smtClean="0">
                <a:solidFill>
                  <a:srgbClr val="FFFFFF"/>
                </a:solidFill>
                <a:latin typeface="Arial"/>
                <a:cs typeface="Arial"/>
              </a:rPr>
              <a:t>онлайн-уроков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Включение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видеоконференций </a:t>
            </a:r>
            <a:r>
              <a:rPr sz="1600" dirty="0">
                <a:solidFill>
                  <a:srgbClr val="172135"/>
                </a:solidFill>
                <a:latin typeface="Arial Narrow"/>
                <a:cs typeface="Arial Narrow"/>
              </a:rPr>
              <a:t>в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расписание 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занятий,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определение  </a:t>
            </a:r>
            <a:r>
              <a:rPr sz="1600" spc="5" dirty="0">
                <a:solidFill>
                  <a:srgbClr val="172135"/>
                </a:solidFill>
                <a:latin typeface="Arial Narrow"/>
                <a:cs typeface="Arial Narrow"/>
              </a:rPr>
              <a:t>даты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времени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проведения</a:t>
            </a:r>
            <a:r>
              <a:rPr sz="1600" spc="13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Создание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Добавление участников </a:t>
            </a:r>
            <a:r>
              <a:rPr sz="1600" dirty="0">
                <a:solidFill>
                  <a:srgbClr val="172135"/>
                </a:solidFill>
                <a:latin typeface="Arial Narrow"/>
                <a:cs typeface="Arial Narrow"/>
              </a:rPr>
              <a:t>в</a:t>
            </a:r>
            <a:r>
              <a:rPr sz="1600" spc="11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видеоконференцию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Рассылка </a:t>
            </a: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информации о</a:t>
            </a:r>
            <a:r>
              <a:rPr sz="1600" spc="8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Проведение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 </a:t>
            </a:r>
            <a:r>
              <a:rPr sz="1600" spc="75" dirty="0">
                <a:solidFill>
                  <a:srgbClr val="172135"/>
                </a:solidFill>
                <a:latin typeface="Arial Narrow"/>
                <a:cs typeface="Arial Narrow"/>
              </a:rPr>
              <a:t>(с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одновременной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записью)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Рассылка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записи</a:t>
            </a:r>
            <a:r>
              <a:rPr sz="1600" spc="114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</a:t>
            </a:r>
            <a:endParaRPr sz="1600" dirty="0">
              <a:latin typeface="Arial Narrow"/>
              <a:cs typeface="Arial Narrow"/>
            </a:endParaRPr>
          </a:p>
          <a:p>
            <a:pPr marL="133985" algn="ctr">
              <a:lnSpc>
                <a:spcPct val="100000"/>
              </a:lnSpc>
              <a:spcBef>
                <a:spcPts val="1195"/>
              </a:spcBef>
            </a:pPr>
            <a:r>
              <a:rPr sz="1600" b="1" i="1" spc="75" dirty="0">
                <a:solidFill>
                  <a:srgbClr val="FFFFFF"/>
                </a:solidFill>
                <a:latin typeface="Arial"/>
                <a:cs typeface="Arial"/>
              </a:rPr>
              <a:t>Какие </a:t>
            </a:r>
            <a:r>
              <a:rPr sz="1600" b="1" i="1" spc="-85" dirty="0">
                <a:solidFill>
                  <a:srgbClr val="FFFFFF"/>
                </a:solidFill>
                <a:latin typeface="Arial"/>
                <a:cs typeface="Arial"/>
              </a:rPr>
              <a:t>инструменты </a:t>
            </a:r>
            <a:r>
              <a:rPr sz="1600" b="1" i="1" spc="-20" dirty="0">
                <a:solidFill>
                  <a:srgbClr val="FFFFFF"/>
                </a:solidFill>
                <a:latin typeface="Arial"/>
                <a:cs typeface="Arial"/>
              </a:rPr>
              <a:t>понадобятся </a:t>
            </a:r>
            <a:r>
              <a:rPr sz="1600" b="1" i="1" spc="8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b="1" i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55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endParaRPr sz="1600" dirty="0">
              <a:latin typeface="Arial"/>
              <a:cs typeface="Arial"/>
            </a:endParaRPr>
          </a:p>
          <a:p>
            <a:pPr marL="134620" algn="ctr">
              <a:lnSpc>
                <a:spcPct val="100000"/>
              </a:lnSpc>
            </a:pPr>
            <a:r>
              <a:rPr lang="ru-RU" sz="1600" b="1" i="1" spc="50" dirty="0" smtClean="0">
                <a:solidFill>
                  <a:srgbClr val="FFFFFF"/>
                </a:solidFill>
                <a:latin typeface="Arial"/>
                <a:cs typeface="Arial"/>
              </a:rPr>
              <a:t>онлайн-уроков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84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Органайзер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(составление расписания</a:t>
            </a:r>
            <a:r>
              <a:rPr sz="1600" spc="12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видеоконференций)</a:t>
            </a:r>
            <a:endParaRPr sz="1600" dirty="0">
              <a:latin typeface="Arial Narrow"/>
              <a:cs typeface="Arial Narrow"/>
            </a:endParaRPr>
          </a:p>
          <a:p>
            <a:pPr marL="299085" marR="85471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Видеоконференция </a:t>
            </a:r>
            <a:r>
              <a:rPr sz="1600" spc="15" dirty="0">
                <a:solidFill>
                  <a:srgbClr val="172135"/>
                </a:solidFill>
                <a:latin typeface="Arial Narrow"/>
                <a:cs typeface="Arial Narrow"/>
              </a:rPr>
              <a:t>МЭО </a:t>
            </a:r>
            <a:r>
              <a:rPr sz="1600" spc="50" dirty="0" err="1">
                <a:solidFill>
                  <a:srgbClr val="172135"/>
                </a:solidFill>
                <a:latin typeface="Arial Narrow"/>
                <a:cs typeface="Arial Narrow"/>
              </a:rPr>
              <a:t>или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lang="en-US" sz="1600" spc="60" dirty="0" err="1" smtClean="0">
                <a:solidFill>
                  <a:srgbClr val="172135"/>
                </a:solidFill>
                <a:latin typeface="Arial Narrow"/>
                <a:cs typeface="Arial Narrow"/>
              </a:rPr>
              <a:t>Mirapoilis</a:t>
            </a:r>
            <a:r>
              <a:rPr sz="1600" spc="60" dirty="0" smtClean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(создание  видеоконференции,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регистрация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участников, </a:t>
            </a:r>
            <a:r>
              <a:rPr sz="1600" spc="45" dirty="0">
                <a:solidFill>
                  <a:srgbClr val="172135"/>
                </a:solidFill>
                <a:latin typeface="Arial Narrow"/>
                <a:cs typeface="Arial Narrow"/>
              </a:rPr>
              <a:t>проведение  </a:t>
            </a:r>
            <a:r>
              <a:rPr sz="1600" spc="60" dirty="0">
                <a:solidFill>
                  <a:srgbClr val="172135"/>
                </a:solidFill>
                <a:latin typeface="Arial Narrow"/>
                <a:cs typeface="Arial Narrow"/>
              </a:rPr>
              <a:t>видеоконфенции)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Личные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сообщения </a:t>
            </a:r>
            <a:r>
              <a:rPr sz="1600" spc="15" dirty="0">
                <a:solidFill>
                  <a:srgbClr val="172135"/>
                </a:solidFill>
                <a:latin typeface="Arial Narrow"/>
                <a:cs typeface="Arial Narrow"/>
              </a:rPr>
              <a:t>МЭО 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или </a:t>
            </a:r>
            <a:r>
              <a:rPr sz="1600" spc="35" dirty="0">
                <a:solidFill>
                  <a:srgbClr val="172135"/>
                </a:solidFill>
                <a:latin typeface="Arial Narrow"/>
                <a:cs typeface="Arial Narrow"/>
              </a:rPr>
              <a:t>электронная 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почта</a:t>
            </a:r>
            <a:r>
              <a:rPr sz="1600" spc="18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40" dirty="0">
                <a:solidFill>
                  <a:srgbClr val="172135"/>
                </a:solidFill>
                <a:latin typeface="Arial Narrow"/>
                <a:cs typeface="Arial Narrow"/>
              </a:rPr>
              <a:t>(рассылка</a:t>
            </a:r>
            <a:endParaRPr sz="16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600" spc="65" dirty="0">
                <a:solidFill>
                  <a:srgbClr val="172135"/>
                </a:solidFill>
                <a:latin typeface="Arial Narrow"/>
                <a:cs typeface="Arial Narrow"/>
              </a:rPr>
              <a:t>информации о </a:t>
            </a:r>
            <a:r>
              <a:rPr sz="1600" spc="55" dirty="0">
                <a:solidFill>
                  <a:srgbClr val="172135"/>
                </a:solidFill>
                <a:latin typeface="Arial Narrow"/>
                <a:cs typeface="Arial Narrow"/>
              </a:rPr>
              <a:t>видеоконференции, </a:t>
            </a:r>
            <a:r>
              <a:rPr sz="1600" spc="30" dirty="0">
                <a:solidFill>
                  <a:srgbClr val="172135"/>
                </a:solidFill>
                <a:latin typeface="Arial Narrow"/>
                <a:cs typeface="Arial Narrow"/>
              </a:rPr>
              <a:t>рассылка</a:t>
            </a:r>
            <a:r>
              <a:rPr sz="1600" spc="25" dirty="0">
                <a:solidFill>
                  <a:srgbClr val="172135"/>
                </a:solidFill>
                <a:latin typeface="Arial Narrow"/>
                <a:cs typeface="Arial Narrow"/>
              </a:rPr>
              <a:t> </a:t>
            </a:r>
            <a:r>
              <a:rPr sz="1600" spc="50" dirty="0">
                <a:solidFill>
                  <a:srgbClr val="172135"/>
                </a:solidFill>
                <a:latin typeface="Arial Narrow"/>
                <a:cs typeface="Arial Narrow"/>
              </a:rPr>
              <a:t>записи)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062035" y="9525000"/>
            <a:ext cx="2732405" cy="302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910" marR="668655" indent="-635" algn="ctr">
              <a:lnSpc>
                <a:spcPct val="132000"/>
              </a:lnSpc>
              <a:spcBef>
                <a:spcPts val="100"/>
              </a:spcBef>
            </a:pPr>
            <a:r>
              <a:rPr lang="ru-RU" sz="1600" dirty="0">
                <a:latin typeface="Arial Narrow"/>
                <a:cs typeface="Arial Narrow"/>
              </a:rPr>
              <a:t>9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46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3676</Words>
  <Application>Microsoft Office PowerPoint</Application>
  <PresentationFormat>Лист A4 (210x297 мм)</PresentationFormat>
  <Paragraphs>517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ЧТО ТАКОЕ ДИСТАНЦИОННОЕ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Долгова</dc:creator>
  <cp:lastModifiedBy>Беркович Максим</cp:lastModifiedBy>
  <cp:revision>59</cp:revision>
  <cp:lastPrinted>2020-03-18T14:22:23Z</cp:lastPrinted>
  <dcterms:created xsi:type="dcterms:W3CDTF">2020-03-18T10:24:37Z</dcterms:created>
  <dcterms:modified xsi:type="dcterms:W3CDTF">2020-03-19T11:41:29Z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2020-03-18T00:00:00Z</vt:filetime>
  </property>
</Properties>
</file>